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7" r:id="rId3"/>
    <p:sldId id="3345" r:id="rId4"/>
    <p:sldId id="258" r:id="rId5"/>
    <p:sldId id="368" r:id="rId6"/>
    <p:sldId id="3346" r:id="rId7"/>
    <p:sldId id="270" r:id="rId8"/>
    <p:sldId id="264" r:id="rId9"/>
    <p:sldId id="3344" r:id="rId10"/>
    <p:sldId id="265" r:id="rId11"/>
    <p:sldId id="3338" r:id="rId12"/>
    <p:sldId id="3341" r:id="rId13"/>
    <p:sldId id="267" r:id="rId14"/>
    <p:sldId id="268" r:id="rId15"/>
    <p:sldId id="269" r:id="rId16"/>
    <p:sldId id="278" r:id="rId17"/>
    <p:sldId id="271" r:id="rId18"/>
    <p:sldId id="272"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Montserrat" panose="020B060402020202020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969">
          <p15:clr>
            <a:srgbClr val="9AA0A6"/>
          </p15:clr>
        </p15:guide>
        <p15:guide id="2" orient="horz" pos="216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3" roundtripDataSignature="AMtx7mj4Mc1tW+VbZ2Tn7QZZujWlMkCe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0066"/>
    <a:srgbClr val="FF99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F738F-EA97-97E3-A346-5A793F9C784C}" v="215" dt="2023-05-19T21:35:26.018"/>
    <p1510:client id="{12705906-C7A3-D93B-6906-2B0B808E979E}" v="235" dt="2023-05-24T20:11:59.069"/>
    <p1510:client id="{2564E296-54D7-7737-F92E-629505FFA10C}" v="36" dt="2023-05-18T21:10:17.015"/>
    <p1510:client id="{26F2A5DA-41DD-272D-BF28-697965A8E1DE}" v="1480" dt="2023-05-24T15:27:56.222"/>
    <p1510:client id="{34D20508-27C6-CBF3-63A1-769521B01692}" v="7" dt="2023-05-18T14:03:21.230"/>
    <p1510:client id="{361A565F-429D-5998-0B70-0FF2B1A20A42}" v="168" dt="2023-05-19T20:06:09.281"/>
    <p1510:client id="{37EEBEB5-04BA-3E6B-7AD8-32CAEBCF9325}" v="1677" dt="2023-05-18T20:59:26.431"/>
    <p1510:client id="{39200966-3CE8-C3A1-F274-9BC51EDA2403}" v="54" dt="2023-05-21T17:15:40.265"/>
    <p1510:client id="{3988A5B1-CC71-D616-9C42-96A1909E485A}" v="214" dt="2023-05-18T20:51:43.899"/>
    <p1510:client id="{59472710-B7CC-B395-B632-D7E4CF2DFF46}" v="609" dt="2023-05-23T15:24:43.554"/>
    <p1510:client id="{6F6F9030-3DC8-3D62-5FAB-CFC0432D4D24}" v="26" dt="2023-05-19T22:04:29.490"/>
    <p1510:client id="{797F07C5-363A-6245-ED6D-56C3EF616FE2}" v="28" dt="2023-05-17T19:21:57.644"/>
    <p1510:client id="{7A120B82-0ADE-47DF-91D3-2372DD1C8996}" v="71" dt="2023-05-23T19:09:56.452"/>
    <p1510:client id="{908AE7C2-812B-F4B1-3E0D-D52BB14A941B}" v="301" dt="2023-05-17T21:23:25.279"/>
    <p1510:client id="{A815A700-957B-46EC-9768-07A039B638F4}" v="128" dt="2023-05-21T03:26:56.381"/>
    <p1510:client id="{A8D60296-61D1-CCD3-94A4-60C71615EB8B}" v="2848" dt="2023-05-24T23:27:50.709"/>
    <p1510:client id="{C1CDCE1F-5AE8-A3CA-2069-683904587327}" v="20" dt="2023-05-17T19:27:37.510"/>
    <p1510:client id="{C41C0B82-9EBD-5C94-D0C5-18B6F2DB5047}" v="779" dt="2023-05-20T16:38:19.400"/>
    <p1510:client id="{C68358DB-3D3D-4502-9A34-E92FE5C35659}" v="8" dt="2023-01-24T02:22:25.405"/>
    <p1510:client id="{CC59CEF1-2690-22DE-FDFB-6F61E4065FD2}" v="4768" dt="2023-05-22T02:00:36.068"/>
    <p1510:client id="{D6E61C21-18A8-0C6B-9633-4096581F9EF1}" v="572" dt="2023-05-24T19:34:11.715"/>
    <p1510:client id="{D8BCAD2C-05BF-07E1-D1CA-69E5859AE274}" v="37" dt="2023-05-18T14:46:05.718"/>
    <p1510:client id="{E26BEB81-C714-7A49-06CB-8F768631088C}" v="396" dt="2023-05-18T19:35:41.805"/>
    <p1510:client id="{F2D75FC8-0C3C-567F-8936-7D2F4C59206B}" v="116" dt="2023-05-23T15:23:38.049"/>
  </p1510:revLst>
</p1510:revInfo>
</file>

<file path=ppt/tableStyles.xml><?xml version="1.0" encoding="utf-8"?>
<a:tblStyleLst xmlns:a="http://schemas.openxmlformats.org/drawingml/2006/main" def="{1F8FEEE7-6C86-408D-9B0D-B8F2A133928B}">
  <a:tblStyle styleId="{1F8FEEE7-6C86-408D-9B0D-B8F2A133928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0061B3B-DEBF-412E-BA4F-DF34D93111B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4660"/>
  </p:normalViewPr>
  <p:slideViewPr>
    <p:cSldViewPr snapToGrid="0">
      <p:cViewPr varScale="1">
        <p:scale>
          <a:sx n="68" d="100"/>
          <a:sy n="68" d="100"/>
        </p:scale>
        <p:origin x="1368" y="60"/>
      </p:cViewPr>
      <p:guideLst>
        <p:guide pos="3969"/>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customschemas.google.com/relationships/presentationmetadata" Target="metadata"/><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4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D9BF7-AF9E-4DC3-BE82-D2E073A2FAD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CE6F6101-A62B-41A7-B8DC-752A24810FB6}">
      <dgm:prSet phldrT="[Text]" phldr="0"/>
      <dgm:spPr/>
      <dgm:t>
        <a:bodyPr/>
        <a:lstStyle/>
        <a:p>
          <a:r>
            <a:rPr lang="es-ES" dirty="0">
              <a:solidFill>
                <a:srgbClr val="000000"/>
              </a:solidFill>
              <a:latin typeface="Arial"/>
            </a:rPr>
            <a:t>2019-11E CANCHAS SINTETICA</a:t>
          </a:r>
          <a:endParaRPr lang="en-US" dirty="0"/>
        </a:p>
      </dgm:t>
    </dgm:pt>
    <dgm:pt modelId="{2E9C94B2-86D3-4B7F-9B93-601670A6886A}" type="parTrans" cxnId="{5AC7DD48-D75C-455F-9347-905674B6B47C}">
      <dgm:prSet/>
      <dgm:spPr/>
      <dgm:t>
        <a:bodyPr/>
        <a:lstStyle/>
        <a:p>
          <a:endParaRPr lang="en-US"/>
        </a:p>
      </dgm:t>
    </dgm:pt>
    <dgm:pt modelId="{C0686954-4497-4307-87FC-E4E1628FFE1C}" type="sibTrans" cxnId="{5AC7DD48-D75C-455F-9347-905674B6B47C}">
      <dgm:prSet/>
      <dgm:spPr/>
      <dgm:t>
        <a:bodyPr/>
        <a:lstStyle/>
        <a:p>
          <a:endParaRPr lang="en-US"/>
        </a:p>
      </dgm:t>
    </dgm:pt>
    <dgm:pt modelId="{1D9161D7-F3C6-4BAE-93C5-FBBCBEF12858}">
      <dgm:prSet phldrT="[Text]" phldr="0"/>
      <dgm:spPr/>
      <dgm:t>
        <a:bodyPr/>
        <a:lstStyle/>
        <a:p>
          <a:pPr rtl="0"/>
          <a:r>
            <a:rPr lang="en-US">
              <a:solidFill>
                <a:srgbClr val="000000"/>
              </a:solidFill>
              <a:latin typeface="Calibri"/>
              <a:cs typeface="Calibri"/>
            </a:rPr>
            <a:t>OCDI_</a:t>
          </a:r>
          <a:r>
            <a:rPr lang="en-US">
              <a:solidFill>
                <a:srgbClr val="000000"/>
              </a:solidFill>
              <a:latin typeface="Arial"/>
            </a:rPr>
            <a:t>(</a:t>
          </a:r>
          <a:r>
            <a:rPr lang="en-US">
              <a:latin typeface="Arial"/>
            </a:rPr>
            <a:t>2) Acciones. </a:t>
          </a:r>
          <a:endParaRPr lang="en-US"/>
        </a:p>
      </dgm:t>
    </dgm:pt>
    <dgm:pt modelId="{7F37F0B5-919C-461F-BBB6-061B19DE34F7}" type="parTrans" cxnId="{54FDD9A7-3B6D-4A22-81F9-1B7FFD2F045A}">
      <dgm:prSet/>
      <dgm:spPr/>
      <dgm:t>
        <a:bodyPr/>
        <a:lstStyle/>
        <a:p>
          <a:endParaRPr lang="en-US"/>
        </a:p>
      </dgm:t>
    </dgm:pt>
    <dgm:pt modelId="{E0FE2B6F-7D0F-4079-AA50-A8C204DA65E1}" type="sibTrans" cxnId="{54FDD9A7-3B6D-4A22-81F9-1B7FFD2F045A}">
      <dgm:prSet/>
      <dgm:spPr/>
      <dgm:t>
        <a:bodyPr/>
        <a:lstStyle/>
        <a:p>
          <a:endParaRPr lang="en-US"/>
        </a:p>
      </dgm:t>
    </dgm:pt>
    <dgm:pt modelId="{6E405A37-3085-4457-ADB4-F143F0037CF5}">
      <dgm:prSet phldrT="[Text]" phldr="0"/>
      <dgm:spPr/>
      <dgm:t>
        <a:bodyPr/>
        <a:lstStyle/>
        <a:p>
          <a:pPr rtl="0"/>
          <a:r>
            <a:rPr lang="es-ES">
              <a:solidFill>
                <a:srgbClr val="000000"/>
              </a:solidFill>
              <a:latin typeface="Arial"/>
            </a:rPr>
            <a:t>2019-31E APP SALITRE MÁGICO</a:t>
          </a:r>
          <a:endParaRPr lang="en-US"/>
        </a:p>
      </dgm:t>
    </dgm:pt>
    <dgm:pt modelId="{0F9730DD-395B-45ED-9576-0FE430C4EF0A}" type="parTrans" cxnId="{66BE2D26-7B4F-4172-95C3-7F99A8AAB5FA}">
      <dgm:prSet/>
      <dgm:spPr/>
      <dgm:t>
        <a:bodyPr/>
        <a:lstStyle/>
        <a:p>
          <a:endParaRPr lang="en-US"/>
        </a:p>
      </dgm:t>
    </dgm:pt>
    <dgm:pt modelId="{F0F613E0-8979-4120-B804-5C6DD0697E59}" type="sibTrans" cxnId="{66BE2D26-7B4F-4172-95C3-7F99A8AAB5FA}">
      <dgm:prSet/>
      <dgm:spPr/>
      <dgm:t>
        <a:bodyPr/>
        <a:lstStyle/>
        <a:p>
          <a:endParaRPr lang="en-US"/>
        </a:p>
      </dgm:t>
    </dgm:pt>
    <dgm:pt modelId="{E46E1C53-681B-47D0-B9D2-B64F10C1B464}">
      <dgm:prSet phldrT="[Text]" phldr="0"/>
      <dgm:spPr/>
      <dgm:t>
        <a:bodyPr/>
        <a:lstStyle/>
        <a:p>
          <a:pPr rtl="0"/>
          <a:r>
            <a:rPr lang="en-US">
              <a:solidFill>
                <a:srgbClr val="000000"/>
              </a:solidFill>
              <a:latin typeface="Calibri"/>
              <a:cs typeface="Calibri"/>
            </a:rPr>
            <a:t> OCDI_(1) </a:t>
          </a:r>
          <a:r>
            <a:rPr lang="es-CO">
              <a:solidFill>
                <a:srgbClr val="000000"/>
              </a:solidFill>
              <a:latin typeface="Calibri"/>
              <a:cs typeface="Calibri"/>
            </a:rPr>
            <a:t>acción</a:t>
          </a:r>
          <a:r>
            <a:rPr lang="en-US">
              <a:solidFill>
                <a:srgbClr val="000000"/>
              </a:solidFill>
              <a:latin typeface="Calibri"/>
              <a:cs typeface="Calibri"/>
            </a:rPr>
            <a:t>.  </a:t>
          </a:r>
        </a:p>
      </dgm:t>
    </dgm:pt>
    <dgm:pt modelId="{1BE33785-9FB1-44EE-808E-EBAC654D4C0B}" type="parTrans" cxnId="{8571840D-7A59-4933-AC0E-E560396AA3F0}">
      <dgm:prSet/>
      <dgm:spPr/>
      <dgm:t>
        <a:bodyPr/>
        <a:lstStyle/>
        <a:p>
          <a:endParaRPr lang="en-US"/>
        </a:p>
      </dgm:t>
    </dgm:pt>
    <dgm:pt modelId="{48F13087-BF4D-4938-8BC5-BCBC690E890F}" type="sibTrans" cxnId="{8571840D-7A59-4933-AC0E-E560396AA3F0}">
      <dgm:prSet/>
      <dgm:spPr/>
      <dgm:t>
        <a:bodyPr/>
        <a:lstStyle/>
        <a:p>
          <a:endParaRPr lang="en-US"/>
        </a:p>
      </dgm:t>
    </dgm:pt>
    <dgm:pt modelId="{89584C91-68C5-4154-A12F-679EDB3CBA1E}">
      <dgm:prSet phldr="0"/>
      <dgm:spPr/>
      <dgm:t>
        <a:bodyPr/>
        <a:lstStyle/>
        <a:p>
          <a:pPr rtl="0"/>
          <a:r>
            <a:rPr lang="es-ES">
              <a:solidFill>
                <a:srgbClr val="000000"/>
              </a:solidFill>
              <a:latin typeface="Arial"/>
              <a:cs typeface="Arial"/>
            </a:rPr>
            <a:t>VISITA NTC 6047 SS CIUD</a:t>
          </a:r>
          <a:endParaRPr lang="en-US">
            <a:latin typeface="Calibri"/>
            <a:cs typeface="Calibri"/>
          </a:endParaRPr>
        </a:p>
      </dgm:t>
    </dgm:pt>
    <dgm:pt modelId="{541AF658-FC1A-4D38-9BC2-C9260D97D0C4}" type="parTrans" cxnId="{E6BEA5D9-4235-43C0-B211-96C1DCE7FE14}">
      <dgm:prSet/>
      <dgm:spPr/>
      <dgm:t>
        <a:bodyPr/>
        <a:lstStyle/>
        <a:p>
          <a:endParaRPr lang="es-CO"/>
        </a:p>
      </dgm:t>
    </dgm:pt>
    <dgm:pt modelId="{14C507E9-4639-44F1-9849-4D9C3AEA19CB}" type="sibTrans" cxnId="{E6BEA5D9-4235-43C0-B211-96C1DCE7FE14}">
      <dgm:prSet/>
      <dgm:spPr/>
      <dgm:t>
        <a:bodyPr/>
        <a:lstStyle/>
        <a:p>
          <a:endParaRPr lang="en-US"/>
        </a:p>
      </dgm:t>
    </dgm:pt>
    <dgm:pt modelId="{E0D16A69-5FCE-412A-AA89-A01A982595B9}">
      <dgm:prSet phldr="0"/>
      <dgm:spPr/>
      <dgm:t>
        <a:bodyPr/>
        <a:lstStyle/>
        <a:p>
          <a:pPr rtl="0"/>
          <a:r>
            <a:rPr lang="en-US">
              <a:latin typeface="Arial"/>
            </a:rPr>
            <a:t> SAF (15) Acciones. </a:t>
          </a:r>
        </a:p>
      </dgm:t>
    </dgm:pt>
    <dgm:pt modelId="{14F0DEA6-39D4-4E30-8563-72D780B96CF8}" type="parTrans" cxnId="{B717A7DD-A681-4F88-A264-C92E27D9D428}">
      <dgm:prSet/>
      <dgm:spPr/>
      <dgm:t>
        <a:bodyPr/>
        <a:lstStyle/>
        <a:p>
          <a:endParaRPr lang="es-CO"/>
        </a:p>
      </dgm:t>
    </dgm:pt>
    <dgm:pt modelId="{B77F3EC5-7081-49A6-A2BE-DE72D8B3EB26}" type="sibTrans" cxnId="{B717A7DD-A681-4F88-A264-C92E27D9D428}">
      <dgm:prSet/>
      <dgm:spPr/>
      <dgm:t>
        <a:bodyPr/>
        <a:lstStyle/>
        <a:p>
          <a:endParaRPr lang="es-CO"/>
        </a:p>
      </dgm:t>
    </dgm:pt>
    <dgm:pt modelId="{3D4C5A9E-3E00-4E53-A809-738D38B18131}" type="pres">
      <dgm:prSet presAssocID="{D2CD9BF7-AF9E-4DC3-BE82-D2E073A2FAD8}" presName="linearFlow" presStyleCnt="0">
        <dgm:presLayoutVars>
          <dgm:dir/>
          <dgm:animLvl val="lvl"/>
          <dgm:resizeHandles val="exact"/>
        </dgm:presLayoutVars>
      </dgm:prSet>
      <dgm:spPr/>
    </dgm:pt>
    <dgm:pt modelId="{3133CD14-B0CB-4020-B77B-AE3ECF7B0397}" type="pres">
      <dgm:prSet presAssocID="{CE6F6101-A62B-41A7-B8DC-752A24810FB6}" presName="composite" presStyleCnt="0"/>
      <dgm:spPr/>
    </dgm:pt>
    <dgm:pt modelId="{97BD686D-E2AB-486F-B434-7586DF153AFB}" type="pres">
      <dgm:prSet presAssocID="{CE6F6101-A62B-41A7-B8DC-752A24810FB6}" presName="parTx" presStyleLbl="node1" presStyleIdx="0" presStyleCnt="3">
        <dgm:presLayoutVars>
          <dgm:chMax val="0"/>
          <dgm:chPref val="0"/>
          <dgm:bulletEnabled val="1"/>
        </dgm:presLayoutVars>
      </dgm:prSet>
      <dgm:spPr/>
    </dgm:pt>
    <dgm:pt modelId="{35F5CF8D-55ED-4439-B76D-056EAB651455}" type="pres">
      <dgm:prSet presAssocID="{CE6F6101-A62B-41A7-B8DC-752A24810FB6}" presName="parSh" presStyleLbl="node1" presStyleIdx="0" presStyleCnt="3"/>
      <dgm:spPr>
        <a:solidFill>
          <a:schemeClr val="accent4">
            <a:lumMod val="60000"/>
            <a:lumOff val="40000"/>
          </a:schemeClr>
        </a:solidFill>
      </dgm:spPr>
    </dgm:pt>
    <dgm:pt modelId="{D47DBCE2-4996-4F5B-8C0C-291B699564C6}" type="pres">
      <dgm:prSet presAssocID="{CE6F6101-A62B-41A7-B8DC-752A24810FB6}" presName="desTx" presStyleLbl="fgAcc1" presStyleIdx="0" presStyleCnt="3">
        <dgm:presLayoutVars>
          <dgm:bulletEnabled val="1"/>
        </dgm:presLayoutVars>
      </dgm:prSet>
      <dgm:spPr/>
    </dgm:pt>
    <dgm:pt modelId="{E05556FA-C58F-423A-B04C-760BD09D8D6C}" type="pres">
      <dgm:prSet presAssocID="{C0686954-4497-4307-87FC-E4E1628FFE1C}" presName="sibTrans" presStyleLbl="sibTrans2D1" presStyleIdx="0" presStyleCnt="2"/>
      <dgm:spPr/>
    </dgm:pt>
    <dgm:pt modelId="{B2224002-0A34-420C-B192-7EFC0119CE03}" type="pres">
      <dgm:prSet presAssocID="{C0686954-4497-4307-87FC-E4E1628FFE1C}" presName="connTx" presStyleLbl="sibTrans2D1" presStyleIdx="0" presStyleCnt="2"/>
      <dgm:spPr/>
    </dgm:pt>
    <dgm:pt modelId="{B3186E88-AC46-44F0-B2CA-AFD1D1310D89}" type="pres">
      <dgm:prSet presAssocID="{6E405A37-3085-4457-ADB4-F143F0037CF5}" presName="composite" presStyleCnt="0"/>
      <dgm:spPr/>
    </dgm:pt>
    <dgm:pt modelId="{4BC06340-681C-4397-900B-1B6A26575D8E}" type="pres">
      <dgm:prSet presAssocID="{6E405A37-3085-4457-ADB4-F143F0037CF5}" presName="parTx" presStyleLbl="node1" presStyleIdx="0" presStyleCnt="3">
        <dgm:presLayoutVars>
          <dgm:chMax val="0"/>
          <dgm:chPref val="0"/>
          <dgm:bulletEnabled val="1"/>
        </dgm:presLayoutVars>
      </dgm:prSet>
      <dgm:spPr/>
    </dgm:pt>
    <dgm:pt modelId="{154A5979-A155-4CD7-9D97-EFA462684663}" type="pres">
      <dgm:prSet presAssocID="{6E405A37-3085-4457-ADB4-F143F0037CF5}" presName="parSh" presStyleLbl="node1" presStyleIdx="1" presStyleCnt="3"/>
      <dgm:spPr>
        <a:solidFill>
          <a:schemeClr val="accent4">
            <a:lumMod val="75000"/>
          </a:schemeClr>
        </a:solidFill>
      </dgm:spPr>
    </dgm:pt>
    <dgm:pt modelId="{7952B7F0-2628-4C83-ABFD-27246B44B13C}" type="pres">
      <dgm:prSet presAssocID="{6E405A37-3085-4457-ADB4-F143F0037CF5}" presName="desTx" presStyleLbl="fgAcc1" presStyleIdx="1" presStyleCnt="3">
        <dgm:presLayoutVars>
          <dgm:bulletEnabled val="1"/>
        </dgm:presLayoutVars>
      </dgm:prSet>
      <dgm:spPr/>
    </dgm:pt>
    <dgm:pt modelId="{2884A97D-EB16-4EFB-94AD-7AC6143DB701}" type="pres">
      <dgm:prSet presAssocID="{F0F613E0-8979-4120-B804-5C6DD0697E59}" presName="sibTrans" presStyleLbl="sibTrans2D1" presStyleIdx="1" presStyleCnt="2"/>
      <dgm:spPr/>
    </dgm:pt>
    <dgm:pt modelId="{94EFB534-BC74-4761-992D-81D645F01AE3}" type="pres">
      <dgm:prSet presAssocID="{F0F613E0-8979-4120-B804-5C6DD0697E59}" presName="connTx" presStyleLbl="sibTrans2D1" presStyleIdx="1" presStyleCnt="2"/>
      <dgm:spPr/>
    </dgm:pt>
    <dgm:pt modelId="{AF2023B5-8A34-4F71-B085-54D0F9842806}" type="pres">
      <dgm:prSet presAssocID="{89584C91-68C5-4154-A12F-679EDB3CBA1E}" presName="composite" presStyleCnt="0"/>
      <dgm:spPr/>
    </dgm:pt>
    <dgm:pt modelId="{3B3C0745-A082-4C06-87AC-3817B1B0F9D2}" type="pres">
      <dgm:prSet presAssocID="{89584C91-68C5-4154-A12F-679EDB3CBA1E}" presName="parTx" presStyleLbl="node1" presStyleIdx="1" presStyleCnt="3">
        <dgm:presLayoutVars>
          <dgm:chMax val="0"/>
          <dgm:chPref val="0"/>
          <dgm:bulletEnabled val="1"/>
        </dgm:presLayoutVars>
      </dgm:prSet>
      <dgm:spPr/>
    </dgm:pt>
    <dgm:pt modelId="{B3F31273-CE79-4C26-8326-3D9FB827FF0D}" type="pres">
      <dgm:prSet presAssocID="{89584C91-68C5-4154-A12F-679EDB3CBA1E}" presName="parSh" presStyleLbl="node1" presStyleIdx="2" presStyleCnt="3"/>
      <dgm:spPr>
        <a:solidFill>
          <a:schemeClr val="accent6">
            <a:lumMod val="60000"/>
            <a:lumOff val="40000"/>
          </a:schemeClr>
        </a:solidFill>
      </dgm:spPr>
    </dgm:pt>
    <dgm:pt modelId="{5DE49508-0058-4E50-9986-A9FF38C798C9}" type="pres">
      <dgm:prSet presAssocID="{89584C91-68C5-4154-A12F-679EDB3CBA1E}" presName="desTx" presStyleLbl="fgAcc1" presStyleIdx="2" presStyleCnt="3">
        <dgm:presLayoutVars>
          <dgm:bulletEnabled val="1"/>
        </dgm:presLayoutVars>
      </dgm:prSet>
      <dgm:spPr/>
    </dgm:pt>
  </dgm:ptLst>
  <dgm:cxnLst>
    <dgm:cxn modelId="{7C16960C-BA08-4DD6-AF95-0D89396A49EB}" type="presOf" srcId="{E0D16A69-5FCE-412A-AA89-A01A982595B9}" destId="{5DE49508-0058-4E50-9986-A9FF38C798C9}" srcOrd="0" destOrd="0" presId="urn:microsoft.com/office/officeart/2005/8/layout/process3"/>
    <dgm:cxn modelId="{8571840D-7A59-4933-AC0E-E560396AA3F0}" srcId="{6E405A37-3085-4457-ADB4-F143F0037CF5}" destId="{E46E1C53-681B-47D0-B9D2-B64F10C1B464}" srcOrd="0" destOrd="0" parTransId="{1BE33785-9FB1-44EE-808E-EBAC654D4C0B}" sibTransId="{48F13087-BF4D-4938-8BC5-BCBC690E890F}"/>
    <dgm:cxn modelId="{66BE2D26-7B4F-4172-95C3-7F99A8AAB5FA}" srcId="{D2CD9BF7-AF9E-4DC3-BE82-D2E073A2FAD8}" destId="{6E405A37-3085-4457-ADB4-F143F0037CF5}" srcOrd="1" destOrd="0" parTransId="{0F9730DD-395B-45ED-9576-0FE430C4EF0A}" sibTransId="{F0F613E0-8979-4120-B804-5C6DD0697E59}"/>
    <dgm:cxn modelId="{5AC7DD48-D75C-455F-9347-905674B6B47C}" srcId="{D2CD9BF7-AF9E-4DC3-BE82-D2E073A2FAD8}" destId="{CE6F6101-A62B-41A7-B8DC-752A24810FB6}" srcOrd="0" destOrd="0" parTransId="{2E9C94B2-86D3-4B7F-9B93-601670A6886A}" sibTransId="{C0686954-4497-4307-87FC-E4E1628FFE1C}"/>
    <dgm:cxn modelId="{3074C649-C482-4686-B41F-229677B0874F}" type="presOf" srcId="{D2CD9BF7-AF9E-4DC3-BE82-D2E073A2FAD8}" destId="{3D4C5A9E-3E00-4E53-A809-738D38B18131}" srcOrd="0" destOrd="0" presId="urn:microsoft.com/office/officeart/2005/8/layout/process3"/>
    <dgm:cxn modelId="{910FD54A-EFF5-48E6-944A-7FDBF3665B1F}" type="presOf" srcId="{F0F613E0-8979-4120-B804-5C6DD0697E59}" destId="{94EFB534-BC74-4761-992D-81D645F01AE3}" srcOrd="1" destOrd="0" presId="urn:microsoft.com/office/officeart/2005/8/layout/process3"/>
    <dgm:cxn modelId="{FE17436E-85F3-4EA5-94B6-FBD24972CD96}" type="presOf" srcId="{CE6F6101-A62B-41A7-B8DC-752A24810FB6}" destId="{35F5CF8D-55ED-4439-B76D-056EAB651455}" srcOrd="1" destOrd="0" presId="urn:microsoft.com/office/officeart/2005/8/layout/process3"/>
    <dgm:cxn modelId="{CB48709B-0CDF-4FD2-A4B7-14F63962823B}" type="presOf" srcId="{C0686954-4497-4307-87FC-E4E1628FFE1C}" destId="{E05556FA-C58F-423A-B04C-760BD09D8D6C}" srcOrd="0" destOrd="0" presId="urn:microsoft.com/office/officeart/2005/8/layout/process3"/>
    <dgm:cxn modelId="{54FDD9A7-3B6D-4A22-81F9-1B7FFD2F045A}" srcId="{CE6F6101-A62B-41A7-B8DC-752A24810FB6}" destId="{1D9161D7-F3C6-4BAE-93C5-FBBCBEF12858}" srcOrd="0" destOrd="0" parTransId="{7F37F0B5-919C-461F-BBB6-061B19DE34F7}" sibTransId="{E0FE2B6F-7D0F-4079-AA50-A8C204DA65E1}"/>
    <dgm:cxn modelId="{F0764CAC-E9F7-4EFC-A4B5-A76CCF1CE7DC}" type="presOf" srcId="{1D9161D7-F3C6-4BAE-93C5-FBBCBEF12858}" destId="{D47DBCE2-4996-4F5B-8C0C-291B699564C6}" srcOrd="0" destOrd="0" presId="urn:microsoft.com/office/officeart/2005/8/layout/process3"/>
    <dgm:cxn modelId="{515076AC-E274-433B-A564-549CD373AEB3}" type="presOf" srcId="{C0686954-4497-4307-87FC-E4E1628FFE1C}" destId="{B2224002-0A34-420C-B192-7EFC0119CE03}" srcOrd="1" destOrd="0" presId="urn:microsoft.com/office/officeart/2005/8/layout/process3"/>
    <dgm:cxn modelId="{FF690EB5-A7C6-450C-B764-03C2F7DB6B47}" type="presOf" srcId="{6E405A37-3085-4457-ADB4-F143F0037CF5}" destId="{154A5979-A155-4CD7-9D97-EFA462684663}" srcOrd="1" destOrd="0" presId="urn:microsoft.com/office/officeart/2005/8/layout/process3"/>
    <dgm:cxn modelId="{BBF24AB5-81F4-4194-BCE0-7141051ED633}" type="presOf" srcId="{89584C91-68C5-4154-A12F-679EDB3CBA1E}" destId="{3B3C0745-A082-4C06-87AC-3817B1B0F9D2}" srcOrd="0" destOrd="0" presId="urn:microsoft.com/office/officeart/2005/8/layout/process3"/>
    <dgm:cxn modelId="{54D59ABD-4970-4B7C-9D7A-64F8389AA459}" type="presOf" srcId="{CE6F6101-A62B-41A7-B8DC-752A24810FB6}" destId="{97BD686D-E2AB-486F-B434-7586DF153AFB}" srcOrd="0" destOrd="0" presId="urn:microsoft.com/office/officeart/2005/8/layout/process3"/>
    <dgm:cxn modelId="{7F60CAD4-F65C-4086-A5E6-680DD64E2A1C}" type="presOf" srcId="{F0F613E0-8979-4120-B804-5C6DD0697E59}" destId="{2884A97D-EB16-4EFB-94AD-7AC6143DB701}" srcOrd="0" destOrd="0" presId="urn:microsoft.com/office/officeart/2005/8/layout/process3"/>
    <dgm:cxn modelId="{E6BEA5D9-4235-43C0-B211-96C1DCE7FE14}" srcId="{D2CD9BF7-AF9E-4DC3-BE82-D2E073A2FAD8}" destId="{89584C91-68C5-4154-A12F-679EDB3CBA1E}" srcOrd="2" destOrd="0" parTransId="{541AF658-FC1A-4D38-9BC2-C9260D97D0C4}" sibTransId="{14C507E9-4639-44F1-9849-4D9C3AEA19CB}"/>
    <dgm:cxn modelId="{B717A7DD-A681-4F88-A264-C92E27D9D428}" srcId="{89584C91-68C5-4154-A12F-679EDB3CBA1E}" destId="{E0D16A69-5FCE-412A-AA89-A01A982595B9}" srcOrd="0" destOrd="0" parTransId="{14F0DEA6-39D4-4E30-8563-72D780B96CF8}" sibTransId="{B77F3EC5-7081-49A6-A2BE-DE72D8B3EB26}"/>
    <dgm:cxn modelId="{72C885F1-1A83-438C-9177-8320DC757869}" type="presOf" srcId="{E46E1C53-681B-47D0-B9D2-B64F10C1B464}" destId="{7952B7F0-2628-4C83-ABFD-27246B44B13C}" srcOrd="0" destOrd="0" presId="urn:microsoft.com/office/officeart/2005/8/layout/process3"/>
    <dgm:cxn modelId="{623598F2-A1E9-440B-AC0E-8F67A04BC714}" type="presOf" srcId="{89584C91-68C5-4154-A12F-679EDB3CBA1E}" destId="{B3F31273-CE79-4C26-8326-3D9FB827FF0D}" srcOrd="1" destOrd="0" presId="urn:microsoft.com/office/officeart/2005/8/layout/process3"/>
    <dgm:cxn modelId="{53313CFA-37EB-47C7-A9A6-A21A14362092}" type="presOf" srcId="{6E405A37-3085-4457-ADB4-F143F0037CF5}" destId="{4BC06340-681C-4397-900B-1B6A26575D8E}" srcOrd="0" destOrd="0" presId="urn:microsoft.com/office/officeart/2005/8/layout/process3"/>
    <dgm:cxn modelId="{B8B0BC99-414E-4FEB-8BC1-07809CA889FD}" type="presParOf" srcId="{3D4C5A9E-3E00-4E53-A809-738D38B18131}" destId="{3133CD14-B0CB-4020-B77B-AE3ECF7B0397}" srcOrd="0" destOrd="0" presId="urn:microsoft.com/office/officeart/2005/8/layout/process3"/>
    <dgm:cxn modelId="{CD76E3CD-FAF3-4B64-B4AE-A1725BF9B951}" type="presParOf" srcId="{3133CD14-B0CB-4020-B77B-AE3ECF7B0397}" destId="{97BD686D-E2AB-486F-B434-7586DF153AFB}" srcOrd="0" destOrd="0" presId="urn:microsoft.com/office/officeart/2005/8/layout/process3"/>
    <dgm:cxn modelId="{F5E561AC-7625-40ED-8354-55DEDD1CDEC8}" type="presParOf" srcId="{3133CD14-B0CB-4020-B77B-AE3ECF7B0397}" destId="{35F5CF8D-55ED-4439-B76D-056EAB651455}" srcOrd="1" destOrd="0" presId="urn:microsoft.com/office/officeart/2005/8/layout/process3"/>
    <dgm:cxn modelId="{1D106793-53E5-425D-91C1-FB344EA647BC}" type="presParOf" srcId="{3133CD14-B0CB-4020-B77B-AE3ECF7B0397}" destId="{D47DBCE2-4996-4F5B-8C0C-291B699564C6}" srcOrd="2" destOrd="0" presId="urn:microsoft.com/office/officeart/2005/8/layout/process3"/>
    <dgm:cxn modelId="{2B057C86-585D-4AE6-A03E-C43B2FBD5092}" type="presParOf" srcId="{3D4C5A9E-3E00-4E53-A809-738D38B18131}" destId="{E05556FA-C58F-423A-B04C-760BD09D8D6C}" srcOrd="1" destOrd="0" presId="urn:microsoft.com/office/officeart/2005/8/layout/process3"/>
    <dgm:cxn modelId="{3CC2DB02-AEB1-4AC4-8E98-555658021A61}" type="presParOf" srcId="{E05556FA-C58F-423A-B04C-760BD09D8D6C}" destId="{B2224002-0A34-420C-B192-7EFC0119CE03}" srcOrd="0" destOrd="0" presId="urn:microsoft.com/office/officeart/2005/8/layout/process3"/>
    <dgm:cxn modelId="{96EC84B9-056D-4708-AB93-B310977B1CC7}" type="presParOf" srcId="{3D4C5A9E-3E00-4E53-A809-738D38B18131}" destId="{B3186E88-AC46-44F0-B2CA-AFD1D1310D89}" srcOrd="2" destOrd="0" presId="urn:microsoft.com/office/officeart/2005/8/layout/process3"/>
    <dgm:cxn modelId="{86FB72A8-6DD7-4A08-B1DB-B65CD1E458B7}" type="presParOf" srcId="{B3186E88-AC46-44F0-B2CA-AFD1D1310D89}" destId="{4BC06340-681C-4397-900B-1B6A26575D8E}" srcOrd="0" destOrd="0" presId="urn:microsoft.com/office/officeart/2005/8/layout/process3"/>
    <dgm:cxn modelId="{BDC7B09A-1BDD-4F5D-9BF5-DF861351C95E}" type="presParOf" srcId="{B3186E88-AC46-44F0-B2CA-AFD1D1310D89}" destId="{154A5979-A155-4CD7-9D97-EFA462684663}" srcOrd="1" destOrd="0" presId="urn:microsoft.com/office/officeart/2005/8/layout/process3"/>
    <dgm:cxn modelId="{73C2F8E0-AA94-42C6-9694-1CBEBD903931}" type="presParOf" srcId="{B3186E88-AC46-44F0-B2CA-AFD1D1310D89}" destId="{7952B7F0-2628-4C83-ABFD-27246B44B13C}" srcOrd="2" destOrd="0" presId="urn:microsoft.com/office/officeart/2005/8/layout/process3"/>
    <dgm:cxn modelId="{FC8885D0-1422-4B6A-92D9-A43BF4332AC5}" type="presParOf" srcId="{3D4C5A9E-3E00-4E53-A809-738D38B18131}" destId="{2884A97D-EB16-4EFB-94AD-7AC6143DB701}" srcOrd="3" destOrd="0" presId="urn:microsoft.com/office/officeart/2005/8/layout/process3"/>
    <dgm:cxn modelId="{C7BAA618-153B-40D4-AC73-9659126EE765}" type="presParOf" srcId="{2884A97D-EB16-4EFB-94AD-7AC6143DB701}" destId="{94EFB534-BC74-4761-992D-81D645F01AE3}" srcOrd="0" destOrd="0" presId="urn:microsoft.com/office/officeart/2005/8/layout/process3"/>
    <dgm:cxn modelId="{0E34E64E-694B-471F-AEF2-F7EC0B12F4C6}" type="presParOf" srcId="{3D4C5A9E-3E00-4E53-A809-738D38B18131}" destId="{AF2023B5-8A34-4F71-B085-54D0F9842806}" srcOrd="4" destOrd="0" presId="urn:microsoft.com/office/officeart/2005/8/layout/process3"/>
    <dgm:cxn modelId="{26FADA4A-3D7B-4B64-A194-004FAF1D32CD}" type="presParOf" srcId="{AF2023B5-8A34-4F71-B085-54D0F9842806}" destId="{3B3C0745-A082-4C06-87AC-3817B1B0F9D2}" srcOrd="0" destOrd="0" presId="urn:microsoft.com/office/officeart/2005/8/layout/process3"/>
    <dgm:cxn modelId="{504ACF43-637B-4F54-AA26-750658C6D333}" type="presParOf" srcId="{AF2023B5-8A34-4F71-B085-54D0F9842806}" destId="{B3F31273-CE79-4C26-8326-3D9FB827FF0D}" srcOrd="1" destOrd="0" presId="urn:microsoft.com/office/officeart/2005/8/layout/process3"/>
    <dgm:cxn modelId="{CACD4473-9987-4192-874F-5D4111F43D7A}" type="presParOf" srcId="{AF2023B5-8A34-4F71-B085-54D0F9842806}" destId="{5DE49508-0058-4E50-9986-A9FF38C798C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5CF8D-55ED-4439-B76D-056EAB651455}">
      <dsp:nvSpPr>
        <dsp:cNvPr id="0" name=""/>
        <dsp:cNvSpPr/>
      </dsp:nvSpPr>
      <dsp:spPr>
        <a:xfrm>
          <a:off x="3759" y="754213"/>
          <a:ext cx="1709309" cy="982087"/>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s-ES" sz="1300" kern="1200" dirty="0">
              <a:solidFill>
                <a:srgbClr val="000000"/>
              </a:solidFill>
              <a:latin typeface="Arial"/>
            </a:rPr>
            <a:t>2019-11E CANCHAS SINTETICA</a:t>
          </a:r>
          <a:endParaRPr lang="en-US" sz="1300" kern="1200" dirty="0"/>
        </a:p>
      </dsp:txBody>
      <dsp:txXfrm>
        <a:off x="3759" y="754213"/>
        <a:ext cx="1709309" cy="654724"/>
      </dsp:txXfrm>
    </dsp:sp>
    <dsp:sp modelId="{D47DBCE2-4996-4F5B-8C0C-291B699564C6}">
      <dsp:nvSpPr>
        <dsp:cNvPr id="0" name=""/>
        <dsp:cNvSpPr/>
      </dsp:nvSpPr>
      <dsp:spPr>
        <a:xfrm>
          <a:off x="353858" y="1408938"/>
          <a:ext cx="1709309" cy="748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solidFill>
                <a:srgbClr val="000000"/>
              </a:solidFill>
              <a:latin typeface="Calibri"/>
              <a:cs typeface="Calibri"/>
            </a:rPr>
            <a:t>OCDI_</a:t>
          </a:r>
          <a:r>
            <a:rPr lang="en-US" sz="1300" kern="1200">
              <a:solidFill>
                <a:srgbClr val="000000"/>
              </a:solidFill>
              <a:latin typeface="Arial"/>
            </a:rPr>
            <a:t>(</a:t>
          </a:r>
          <a:r>
            <a:rPr lang="en-US" sz="1300" kern="1200">
              <a:latin typeface="Arial"/>
            </a:rPr>
            <a:t>2) Acciones. </a:t>
          </a:r>
          <a:endParaRPr lang="en-US" sz="1300" kern="1200"/>
        </a:p>
      </dsp:txBody>
      <dsp:txXfrm>
        <a:off x="375790" y="1430870"/>
        <a:ext cx="1665445" cy="704936"/>
      </dsp:txXfrm>
    </dsp:sp>
    <dsp:sp modelId="{E05556FA-C58F-423A-B04C-760BD09D8D6C}">
      <dsp:nvSpPr>
        <dsp:cNvPr id="0" name=""/>
        <dsp:cNvSpPr/>
      </dsp:nvSpPr>
      <dsp:spPr>
        <a:xfrm>
          <a:off x="1972194" y="868791"/>
          <a:ext cx="549345" cy="4255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972194" y="953905"/>
        <a:ext cx="421675" cy="255340"/>
      </dsp:txXfrm>
    </dsp:sp>
    <dsp:sp modelId="{154A5979-A155-4CD7-9D97-EFA462684663}">
      <dsp:nvSpPr>
        <dsp:cNvPr id="0" name=""/>
        <dsp:cNvSpPr/>
      </dsp:nvSpPr>
      <dsp:spPr>
        <a:xfrm>
          <a:off x="2749569" y="754213"/>
          <a:ext cx="1709309" cy="982087"/>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rtl="0">
            <a:lnSpc>
              <a:spcPct val="90000"/>
            </a:lnSpc>
            <a:spcBef>
              <a:spcPct val="0"/>
            </a:spcBef>
            <a:spcAft>
              <a:spcPct val="35000"/>
            </a:spcAft>
            <a:buNone/>
          </a:pPr>
          <a:r>
            <a:rPr lang="es-ES" sz="1300" kern="1200">
              <a:solidFill>
                <a:srgbClr val="000000"/>
              </a:solidFill>
              <a:latin typeface="Arial"/>
            </a:rPr>
            <a:t>2019-31E APP SALITRE MÁGICO</a:t>
          </a:r>
          <a:endParaRPr lang="en-US" sz="1300" kern="1200"/>
        </a:p>
      </dsp:txBody>
      <dsp:txXfrm>
        <a:off x="2749569" y="754213"/>
        <a:ext cx="1709309" cy="654724"/>
      </dsp:txXfrm>
    </dsp:sp>
    <dsp:sp modelId="{7952B7F0-2628-4C83-ABFD-27246B44B13C}">
      <dsp:nvSpPr>
        <dsp:cNvPr id="0" name=""/>
        <dsp:cNvSpPr/>
      </dsp:nvSpPr>
      <dsp:spPr>
        <a:xfrm>
          <a:off x="3099669" y="1408938"/>
          <a:ext cx="1709309" cy="748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solidFill>
                <a:srgbClr val="000000"/>
              </a:solidFill>
              <a:latin typeface="Calibri"/>
              <a:cs typeface="Calibri"/>
            </a:rPr>
            <a:t> OCDI_(1) </a:t>
          </a:r>
          <a:r>
            <a:rPr lang="es-CO" sz="1300" kern="1200">
              <a:solidFill>
                <a:srgbClr val="000000"/>
              </a:solidFill>
              <a:latin typeface="Calibri"/>
              <a:cs typeface="Calibri"/>
            </a:rPr>
            <a:t>acción</a:t>
          </a:r>
          <a:r>
            <a:rPr lang="en-US" sz="1300" kern="1200">
              <a:solidFill>
                <a:srgbClr val="000000"/>
              </a:solidFill>
              <a:latin typeface="Calibri"/>
              <a:cs typeface="Calibri"/>
            </a:rPr>
            <a:t>.  </a:t>
          </a:r>
        </a:p>
      </dsp:txBody>
      <dsp:txXfrm>
        <a:off x="3121601" y="1430870"/>
        <a:ext cx="1665445" cy="704936"/>
      </dsp:txXfrm>
    </dsp:sp>
    <dsp:sp modelId="{2884A97D-EB16-4EFB-94AD-7AC6143DB701}">
      <dsp:nvSpPr>
        <dsp:cNvPr id="0" name=""/>
        <dsp:cNvSpPr/>
      </dsp:nvSpPr>
      <dsp:spPr>
        <a:xfrm>
          <a:off x="4718004" y="868791"/>
          <a:ext cx="549345" cy="4255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718004" y="953905"/>
        <a:ext cx="421675" cy="255340"/>
      </dsp:txXfrm>
    </dsp:sp>
    <dsp:sp modelId="{B3F31273-CE79-4C26-8326-3D9FB827FF0D}">
      <dsp:nvSpPr>
        <dsp:cNvPr id="0" name=""/>
        <dsp:cNvSpPr/>
      </dsp:nvSpPr>
      <dsp:spPr>
        <a:xfrm>
          <a:off x="5495379" y="754213"/>
          <a:ext cx="1709309" cy="982087"/>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rtl="0">
            <a:lnSpc>
              <a:spcPct val="90000"/>
            </a:lnSpc>
            <a:spcBef>
              <a:spcPct val="0"/>
            </a:spcBef>
            <a:spcAft>
              <a:spcPct val="35000"/>
            </a:spcAft>
            <a:buNone/>
          </a:pPr>
          <a:r>
            <a:rPr lang="es-ES" sz="1300" kern="1200">
              <a:solidFill>
                <a:srgbClr val="000000"/>
              </a:solidFill>
              <a:latin typeface="Arial"/>
              <a:cs typeface="Arial"/>
            </a:rPr>
            <a:t>VISITA NTC 6047 SS CIUD</a:t>
          </a:r>
          <a:endParaRPr lang="en-US" sz="1300" kern="1200">
            <a:latin typeface="Calibri"/>
            <a:cs typeface="Calibri"/>
          </a:endParaRPr>
        </a:p>
      </dsp:txBody>
      <dsp:txXfrm>
        <a:off x="5495379" y="754213"/>
        <a:ext cx="1709309" cy="654724"/>
      </dsp:txXfrm>
    </dsp:sp>
    <dsp:sp modelId="{5DE49508-0058-4E50-9986-A9FF38C798C9}">
      <dsp:nvSpPr>
        <dsp:cNvPr id="0" name=""/>
        <dsp:cNvSpPr/>
      </dsp:nvSpPr>
      <dsp:spPr>
        <a:xfrm>
          <a:off x="5845479" y="1408938"/>
          <a:ext cx="1709309" cy="748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latin typeface="Arial"/>
            </a:rPr>
            <a:t> SAF (15) Acciones. </a:t>
          </a:r>
        </a:p>
      </dsp:txBody>
      <dsp:txXfrm>
        <a:off x="5867411" y="1430870"/>
        <a:ext cx="1665445" cy="7049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048dd925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048dd92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3506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048dd9255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1048dd925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048dd9255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048dd925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074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635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256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c9a9240f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0c9a9240fb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793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21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3887391" y="987426"/>
            <a:ext cx="4629150" cy="4873625"/>
          </a:xfrm>
          <a:prstGeom prst="rect">
            <a:avLst/>
          </a:prstGeom>
          <a:noFill/>
          <a:ln>
            <a:noFill/>
          </a:ln>
        </p:spPr>
      </p:sp>
      <p:sp>
        <p:nvSpPr>
          <p:cNvPr id="64" name="Google Shape;64;p2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9296" y="889922"/>
            <a:ext cx="8984700" cy="3609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400"/>
              <a:buFont typeface="Arial"/>
              <a:buNone/>
            </a:pPr>
            <a:r>
              <a:rPr lang="es-CO" sz="4400" b="1" dirty="0">
                <a:solidFill>
                  <a:schemeClr val="lt1"/>
                </a:solidFill>
                <a:latin typeface="+mj-lt"/>
                <a:ea typeface="Arial"/>
                <a:cs typeface="Arial"/>
                <a:sym typeface="Arial"/>
              </a:rPr>
              <a:t>Comité Institucional de Coordinación de Control Interno No.2</a:t>
            </a:r>
            <a:br>
              <a:rPr lang="es-CO" sz="4400" b="1" dirty="0">
                <a:latin typeface="+mj-lt"/>
                <a:ea typeface="Arial"/>
                <a:cs typeface="Arial" panose="020B0604020202020204" pitchFamily="34" charset="0"/>
              </a:rPr>
            </a:br>
            <a:br>
              <a:rPr lang="es-CO" sz="4400" b="1" dirty="0">
                <a:latin typeface="+mj-lt"/>
                <a:ea typeface="Arial"/>
                <a:cs typeface="Arial" panose="020B0604020202020204" pitchFamily="34" charset="0"/>
              </a:rPr>
            </a:br>
            <a:r>
              <a:rPr lang="es-CO" sz="4400" b="1" dirty="0">
                <a:solidFill>
                  <a:schemeClr val="lt1"/>
                </a:solidFill>
                <a:latin typeface="+mj-lt"/>
                <a:ea typeface="Arial"/>
                <a:cs typeface="Arial"/>
                <a:sym typeface="Arial"/>
              </a:rPr>
              <a:t>Mayo 31 de 2023</a:t>
            </a:r>
            <a:endParaRPr lang="es-CO" dirty="0">
              <a:solidFill>
                <a:schemeClr val="lt1"/>
              </a:solidFill>
              <a:latin typeface="+mj-lt"/>
              <a:cs typeface="Arial"/>
            </a:endParaRPr>
          </a:p>
        </p:txBody>
      </p:sp>
      <p:sp>
        <p:nvSpPr>
          <p:cNvPr id="85" name="Google Shape;85;p1"/>
          <p:cNvSpPr txBox="1">
            <a:spLocks noGrp="1"/>
          </p:cNvSpPr>
          <p:nvPr>
            <p:ph type="subTitle" idx="1"/>
          </p:nvPr>
        </p:nvSpPr>
        <p:spPr>
          <a:xfrm>
            <a:off x="339077" y="5543810"/>
            <a:ext cx="6858000" cy="6177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FFFFFF"/>
              </a:buClr>
              <a:buSzPts val="4000"/>
              <a:buNone/>
            </a:pPr>
            <a:r>
              <a:rPr lang="es-CO" sz="4000" dirty="0">
                <a:solidFill>
                  <a:srgbClr val="FFFFFF"/>
                </a:solidFill>
                <a:latin typeface="+mj-lt"/>
                <a:ea typeface="Century Gothic"/>
                <a:cs typeface="Century Gothic"/>
                <a:sym typeface="Century Gothic"/>
              </a:rPr>
              <a:t>Oficina de Control Interno</a:t>
            </a:r>
            <a:endParaRPr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138023" y="245391"/>
            <a:ext cx="7315200" cy="274014"/>
          </a:xfrm>
          <a:prstGeom prst="rect">
            <a:avLst/>
          </a:prstGeom>
          <a:noFill/>
          <a:ln>
            <a:noFill/>
          </a:ln>
        </p:spPr>
        <p:txBody>
          <a:bodyPr spcFirstLastPara="1" wrap="square" lIns="91425" tIns="45700" rIns="91425" bIns="45700" anchor="ctr" anchorCtr="0">
            <a:normAutofit fontScale="90000"/>
          </a:bodyPr>
          <a:lstStyle/>
          <a:p>
            <a:pPr algn="ctr">
              <a:buSzPts val="3600"/>
            </a:pPr>
            <a:r>
              <a:rPr lang="es-CO" sz="2400" b="1" dirty="0">
                <a:latin typeface="+mj-lt"/>
                <a:ea typeface="Arial"/>
                <a:cs typeface="Arial"/>
                <a:sym typeface="Arial"/>
              </a:rPr>
              <a:t>Avance Plan de Mejoramiento Contraloría de Bogotá </a:t>
            </a:r>
            <a:endParaRPr lang="es-ES" sz="2400" dirty="0">
              <a:latin typeface="+mj-lt"/>
              <a:ea typeface="Arial"/>
              <a:cs typeface="Arial"/>
            </a:endParaRPr>
          </a:p>
        </p:txBody>
      </p:sp>
      <p:sp>
        <p:nvSpPr>
          <p:cNvPr id="158" name="Google Shape;158;p9"/>
          <p:cNvSpPr txBox="1">
            <a:spLocks noGrp="1"/>
          </p:cNvSpPr>
          <p:nvPr>
            <p:ph type="body" idx="1"/>
          </p:nvPr>
        </p:nvSpPr>
        <p:spPr>
          <a:xfrm>
            <a:off x="435522" y="1062121"/>
            <a:ext cx="8272956" cy="755562"/>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ct val="43137"/>
              <a:buNone/>
            </a:pPr>
            <a:endParaRPr lang="es-CO" sz="1500">
              <a:highlight>
                <a:srgbClr val="FFFFFF"/>
              </a:highlight>
            </a:endParaRPr>
          </a:p>
          <a:p>
            <a:pPr marL="0" lvl="0" indent="0" algn="just" rtl="0">
              <a:lnSpc>
                <a:spcPct val="115000"/>
              </a:lnSpc>
              <a:spcBef>
                <a:spcPts val="1200"/>
              </a:spcBef>
              <a:spcAft>
                <a:spcPts val="0"/>
              </a:spcAft>
              <a:buClr>
                <a:schemeClr val="dk1"/>
              </a:buClr>
              <a:buSzPct val="43137"/>
              <a:buNone/>
            </a:pPr>
            <a:endParaRPr lang="es-CO" sz="1500">
              <a:highlight>
                <a:srgbClr val="FFFFFF"/>
              </a:highlight>
            </a:endParaRPr>
          </a:p>
        </p:txBody>
      </p:sp>
      <p:pic>
        <p:nvPicPr>
          <p:cNvPr id="6" name="Imagen 6" descr="Tabla&#10;&#10;Descripción generada automáticamente">
            <a:extLst>
              <a:ext uri="{FF2B5EF4-FFF2-40B4-BE49-F238E27FC236}">
                <a16:creationId xmlns:a16="http://schemas.microsoft.com/office/drawing/2014/main" id="{87D39642-194D-5BDB-8BC0-DAFBD70DE17A}"/>
              </a:ext>
            </a:extLst>
          </p:cNvPr>
          <p:cNvPicPr>
            <a:picLocks noChangeAspect="1"/>
          </p:cNvPicPr>
          <p:nvPr/>
        </p:nvPicPr>
        <p:blipFill>
          <a:blip r:embed="rId3"/>
          <a:stretch>
            <a:fillRect/>
          </a:stretch>
        </p:blipFill>
        <p:spPr>
          <a:xfrm>
            <a:off x="285764" y="685310"/>
            <a:ext cx="8272956" cy="2022854"/>
          </a:xfrm>
          <a:prstGeom prst="rect">
            <a:avLst/>
          </a:prstGeom>
        </p:spPr>
      </p:pic>
      <p:sp>
        <p:nvSpPr>
          <p:cNvPr id="12" name="CuadroTexto 11">
            <a:extLst>
              <a:ext uri="{FF2B5EF4-FFF2-40B4-BE49-F238E27FC236}">
                <a16:creationId xmlns:a16="http://schemas.microsoft.com/office/drawing/2014/main" id="{F7683BA6-CB25-12CC-9891-CC0B435F6431}"/>
              </a:ext>
            </a:extLst>
          </p:cNvPr>
          <p:cNvSpPr txBox="1"/>
          <p:nvPr/>
        </p:nvSpPr>
        <p:spPr>
          <a:xfrm>
            <a:off x="1291970" y="5890445"/>
            <a:ext cx="556159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dirty="0"/>
              <a:t>Se remitieron para evaluación las acciones solicitadas por Contraloría en el marco Auditoría de Regularidad, se espera informe final para determinar cumplimiento según el Ente de Control.</a:t>
            </a:r>
          </a:p>
        </p:txBody>
      </p:sp>
      <p:pic>
        <p:nvPicPr>
          <p:cNvPr id="2" name="Imagen 6">
            <a:extLst>
              <a:ext uri="{FF2B5EF4-FFF2-40B4-BE49-F238E27FC236}">
                <a16:creationId xmlns:a16="http://schemas.microsoft.com/office/drawing/2014/main" id="{C0B36F0F-249B-E524-A508-64E9FA641759}"/>
              </a:ext>
            </a:extLst>
          </p:cNvPr>
          <p:cNvPicPr>
            <a:picLocks noChangeAspect="1"/>
          </p:cNvPicPr>
          <p:nvPr/>
        </p:nvPicPr>
        <p:blipFill>
          <a:blip r:embed="rId4"/>
          <a:stretch>
            <a:fillRect/>
          </a:stretch>
        </p:blipFill>
        <p:spPr>
          <a:xfrm>
            <a:off x="1132172" y="2966241"/>
            <a:ext cx="6136256" cy="266145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9"/>
          <p:cNvSpPr txBox="1">
            <a:spLocks noGrp="1"/>
          </p:cNvSpPr>
          <p:nvPr>
            <p:ph type="body" idx="1"/>
          </p:nvPr>
        </p:nvSpPr>
        <p:spPr>
          <a:xfrm>
            <a:off x="367383" y="729920"/>
            <a:ext cx="8272956" cy="755562"/>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ct val="43137"/>
              <a:buNone/>
            </a:pPr>
            <a:endParaRPr lang="es-CO" sz="1500">
              <a:highlight>
                <a:srgbClr val="FFFFFF"/>
              </a:highlight>
            </a:endParaRPr>
          </a:p>
          <a:p>
            <a:pPr marL="0" lvl="0" indent="0" algn="just" rtl="0">
              <a:lnSpc>
                <a:spcPct val="115000"/>
              </a:lnSpc>
              <a:spcBef>
                <a:spcPts val="1200"/>
              </a:spcBef>
              <a:spcAft>
                <a:spcPts val="0"/>
              </a:spcAft>
              <a:buClr>
                <a:schemeClr val="dk1"/>
              </a:buClr>
              <a:buSzPct val="43137"/>
              <a:buNone/>
            </a:pPr>
            <a:endParaRPr lang="es-CO" sz="1500">
              <a:highlight>
                <a:srgbClr val="FFFFFF"/>
              </a:highlight>
            </a:endParaRPr>
          </a:p>
        </p:txBody>
      </p:sp>
      <p:sp>
        <p:nvSpPr>
          <p:cNvPr id="34" name="Google Shape;1064;p38">
            <a:extLst>
              <a:ext uri="{FF2B5EF4-FFF2-40B4-BE49-F238E27FC236}">
                <a16:creationId xmlns:a16="http://schemas.microsoft.com/office/drawing/2014/main" id="{8429D2EE-6B2E-6D24-5403-19B3C54BCAB3}"/>
              </a:ext>
            </a:extLst>
          </p:cNvPr>
          <p:cNvSpPr txBox="1">
            <a:spLocks noChangeArrowheads="1"/>
          </p:cNvSpPr>
          <p:nvPr/>
        </p:nvSpPr>
        <p:spPr bwMode="auto">
          <a:xfrm>
            <a:off x="1336734" y="2934633"/>
            <a:ext cx="2079854" cy="74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r>
              <a:rPr lang="en-US" altLang="en-US" sz="1050">
                <a:latin typeface="Open Sans"/>
                <a:cs typeface="Open Sans"/>
                <a:sym typeface="Open Sans" panose="020B0606030504020204" pitchFamily="34" charset="0"/>
              </a:rPr>
              <a:t>5 Acciones de </a:t>
            </a:r>
            <a:r>
              <a:rPr lang="en-US" altLang="en-US" sz="1050" b="1">
                <a:latin typeface="Open Sans"/>
                <a:cs typeface="Open Sans"/>
                <a:sym typeface="Open Sans" panose="020B0606030504020204" pitchFamily="34" charset="0"/>
              </a:rPr>
              <a:t>Auditoria de Desempeño - 10</a:t>
            </a:r>
          </a:p>
          <a:p>
            <a:pPr algn="ctr" eaLnBrk="1" hangingPunct="1">
              <a:buSzPts val="1400"/>
              <a:buFont typeface="Open Sans" panose="020B0606030504020204" pitchFamily="34" charset="0"/>
              <a:buNone/>
            </a:pPr>
            <a:endParaRPr lang="en-US" altLang="en-US" sz="1050" b="1">
              <a:latin typeface="Open Sans" panose="020B0606030504020204" pitchFamily="34" charset="0"/>
              <a:cs typeface="Open Sans" panose="020B0606030504020204" pitchFamily="34" charset="0"/>
              <a:sym typeface="Open Sans" panose="020B0606030504020204" pitchFamily="34" charset="0"/>
            </a:endParaRPr>
          </a:p>
          <a:p>
            <a:pPr algn="ctr"/>
            <a:r>
              <a:rPr lang="es-CO" sz="1100" b="1">
                <a:sym typeface="Open Sans" panose="020B0606030504020204" pitchFamily="34" charset="0"/>
              </a:rPr>
              <a:t>Fecha de Compromiso</a:t>
            </a:r>
            <a:r>
              <a:rPr lang="en-US" altLang="en-US" sz="1050" b="1">
                <a:latin typeface="Open Sans"/>
                <a:cs typeface="Open Sans"/>
                <a:sym typeface="Open Sans" panose="020B0606030504020204" pitchFamily="34" charset="0"/>
              </a:rPr>
              <a:t>:</a:t>
            </a:r>
            <a:r>
              <a:rPr lang="en-US" altLang="en-US" sz="1050">
                <a:latin typeface="Open Sans"/>
                <a:cs typeface="Open Sans"/>
                <a:sym typeface="Open Sans" panose="020B0606030504020204" pitchFamily="34" charset="0"/>
              </a:rPr>
              <a:t> </a:t>
            </a:r>
          </a:p>
          <a:p>
            <a:pPr algn="ctr"/>
            <a:r>
              <a:rPr lang="en-US" altLang="en-US" sz="1050">
                <a:latin typeface="Open Sans"/>
                <a:cs typeface="Open Sans"/>
                <a:sym typeface="Open Sans" panose="020B0606030504020204" pitchFamily="34" charset="0"/>
              </a:rPr>
              <a:t>30 de Junio/2023</a:t>
            </a:r>
            <a:endParaRPr lang="en-US" altLang="en-US" sz="1050">
              <a:latin typeface="Open Sans"/>
              <a:cs typeface="Open Sans"/>
            </a:endParaRPr>
          </a:p>
        </p:txBody>
      </p:sp>
      <p:sp>
        <p:nvSpPr>
          <p:cNvPr id="35" name="Google Shape;1065;p38">
            <a:extLst>
              <a:ext uri="{FF2B5EF4-FFF2-40B4-BE49-F238E27FC236}">
                <a16:creationId xmlns:a16="http://schemas.microsoft.com/office/drawing/2014/main" id="{BD8DED34-B859-17BF-1708-A39F151BBCBB}"/>
              </a:ext>
            </a:extLst>
          </p:cNvPr>
          <p:cNvSpPr>
            <a:spLocks/>
          </p:cNvSpPr>
          <p:nvPr/>
        </p:nvSpPr>
        <p:spPr bwMode="auto">
          <a:xfrm>
            <a:off x="4154091" y="4140755"/>
            <a:ext cx="1166813" cy="261938"/>
          </a:xfrm>
          <a:custGeom>
            <a:avLst/>
            <a:gdLst>
              <a:gd name="T0" fmla="*/ 2147483646 w 393"/>
              <a:gd name="T1" fmla="*/ 2147483646 h 88"/>
              <a:gd name="T2" fmla="*/ 2147483646 w 393"/>
              <a:gd name="T3" fmla="*/ 0 h 88"/>
              <a:gd name="T4" fmla="*/ 0 w 393"/>
              <a:gd name="T5" fmla="*/ 0 h 88"/>
              <a:gd name="T6" fmla="*/ 2147483646 w 393"/>
              <a:gd name="T7" fmla="*/ 2147483646 h 88"/>
              <a:gd name="T8" fmla="*/ 0 w 393"/>
              <a:gd name="T9" fmla="*/ 2147483646 h 88"/>
              <a:gd name="T10" fmla="*/ 2147483646 w 393"/>
              <a:gd name="T11" fmla="*/ 2147483646 h 88"/>
              <a:gd name="T12" fmla="*/ 2147483646 w 393"/>
              <a:gd name="T13" fmla="*/ 2147483646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 h="88" extrusionOk="0">
                <a:moveTo>
                  <a:pt x="393" y="44"/>
                </a:moveTo>
                <a:cubicBezTo>
                  <a:pt x="393" y="26"/>
                  <a:pt x="385" y="11"/>
                  <a:pt x="373" y="0"/>
                </a:cubicBezTo>
                <a:cubicBezTo>
                  <a:pt x="0" y="0"/>
                  <a:pt x="0" y="0"/>
                  <a:pt x="0" y="0"/>
                </a:cubicBezTo>
                <a:cubicBezTo>
                  <a:pt x="9" y="13"/>
                  <a:pt x="13" y="28"/>
                  <a:pt x="13" y="44"/>
                </a:cubicBezTo>
                <a:cubicBezTo>
                  <a:pt x="13" y="60"/>
                  <a:pt x="9" y="75"/>
                  <a:pt x="0" y="88"/>
                </a:cubicBezTo>
                <a:cubicBezTo>
                  <a:pt x="373" y="88"/>
                  <a:pt x="373" y="88"/>
                  <a:pt x="373" y="88"/>
                </a:cubicBezTo>
                <a:cubicBezTo>
                  <a:pt x="385" y="77"/>
                  <a:pt x="393" y="62"/>
                  <a:pt x="393" y="44"/>
                </a:cubicBezTo>
                <a:close/>
              </a:path>
            </a:pathLst>
          </a:custGeom>
          <a:solidFill>
            <a:schemeClr val="accent6"/>
          </a:solidFill>
          <a:ln>
            <a:noFill/>
          </a:ln>
        </p:spPr>
        <p:txBody>
          <a:bodyPr lIns="68569" tIns="34275" rIns="68569" bIns="34275"/>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350"/>
          </a:p>
        </p:txBody>
      </p:sp>
      <p:sp>
        <p:nvSpPr>
          <p:cNvPr id="36" name="Google Shape;1066;p38">
            <a:extLst>
              <a:ext uri="{FF2B5EF4-FFF2-40B4-BE49-F238E27FC236}">
                <a16:creationId xmlns:a16="http://schemas.microsoft.com/office/drawing/2014/main" id="{8209FDC3-0CEA-DC0D-977E-0E32BB45198B}"/>
              </a:ext>
            </a:extLst>
          </p:cNvPr>
          <p:cNvSpPr>
            <a:spLocks/>
          </p:cNvSpPr>
          <p:nvPr/>
        </p:nvSpPr>
        <p:spPr bwMode="auto">
          <a:xfrm>
            <a:off x="5347097" y="4140755"/>
            <a:ext cx="1166813" cy="261938"/>
          </a:xfrm>
          <a:custGeom>
            <a:avLst/>
            <a:gdLst>
              <a:gd name="T0" fmla="*/ 2147483646 w 393"/>
              <a:gd name="T1" fmla="*/ 2147483646 h 88"/>
              <a:gd name="T2" fmla="*/ 2147483646 w 393"/>
              <a:gd name="T3" fmla="*/ 0 h 88"/>
              <a:gd name="T4" fmla="*/ 0 w 393"/>
              <a:gd name="T5" fmla="*/ 0 h 88"/>
              <a:gd name="T6" fmla="*/ 2147483646 w 393"/>
              <a:gd name="T7" fmla="*/ 2147483646 h 88"/>
              <a:gd name="T8" fmla="*/ 0 w 393"/>
              <a:gd name="T9" fmla="*/ 2147483646 h 88"/>
              <a:gd name="T10" fmla="*/ 2147483646 w 393"/>
              <a:gd name="T11" fmla="*/ 2147483646 h 88"/>
              <a:gd name="T12" fmla="*/ 2147483646 w 393"/>
              <a:gd name="T13" fmla="*/ 2147483646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 h="88" extrusionOk="0">
                <a:moveTo>
                  <a:pt x="393" y="44"/>
                </a:moveTo>
                <a:cubicBezTo>
                  <a:pt x="393" y="26"/>
                  <a:pt x="385" y="11"/>
                  <a:pt x="373" y="0"/>
                </a:cubicBezTo>
                <a:cubicBezTo>
                  <a:pt x="0" y="0"/>
                  <a:pt x="0" y="0"/>
                  <a:pt x="0" y="0"/>
                </a:cubicBezTo>
                <a:cubicBezTo>
                  <a:pt x="8" y="13"/>
                  <a:pt x="13" y="28"/>
                  <a:pt x="13" y="44"/>
                </a:cubicBezTo>
                <a:cubicBezTo>
                  <a:pt x="13" y="60"/>
                  <a:pt x="8" y="75"/>
                  <a:pt x="0" y="88"/>
                </a:cubicBezTo>
                <a:cubicBezTo>
                  <a:pt x="373" y="88"/>
                  <a:pt x="373" y="88"/>
                  <a:pt x="373" y="88"/>
                </a:cubicBezTo>
                <a:cubicBezTo>
                  <a:pt x="385" y="77"/>
                  <a:pt x="393" y="62"/>
                  <a:pt x="393" y="44"/>
                </a:cubicBezTo>
                <a:close/>
              </a:path>
            </a:pathLst>
          </a:custGeom>
          <a:solidFill>
            <a:schemeClr val="accent6"/>
          </a:solidFill>
          <a:ln>
            <a:noFill/>
          </a:ln>
        </p:spPr>
        <p:txBody>
          <a:bodyPr lIns="68569" tIns="34275" rIns="68569" bIns="34275"/>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350"/>
          </a:p>
        </p:txBody>
      </p:sp>
      <p:sp>
        <p:nvSpPr>
          <p:cNvPr id="37" name="Google Shape;1067;p38">
            <a:extLst>
              <a:ext uri="{FF2B5EF4-FFF2-40B4-BE49-F238E27FC236}">
                <a16:creationId xmlns:a16="http://schemas.microsoft.com/office/drawing/2014/main" id="{523164C0-3CB5-C9DB-8D1F-88C3EA7D8A6F}"/>
              </a:ext>
            </a:extLst>
          </p:cNvPr>
          <p:cNvSpPr>
            <a:spLocks/>
          </p:cNvSpPr>
          <p:nvPr/>
        </p:nvSpPr>
        <p:spPr bwMode="auto">
          <a:xfrm>
            <a:off x="2961085" y="4140755"/>
            <a:ext cx="1166813" cy="261938"/>
          </a:xfrm>
          <a:custGeom>
            <a:avLst/>
            <a:gdLst>
              <a:gd name="T0" fmla="*/ 2147483646 w 393"/>
              <a:gd name="T1" fmla="*/ 2147483646 h 88"/>
              <a:gd name="T2" fmla="*/ 2147483646 w 393"/>
              <a:gd name="T3" fmla="*/ 0 h 88"/>
              <a:gd name="T4" fmla="*/ 0 w 393"/>
              <a:gd name="T5" fmla="*/ 0 h 88"/>
              <a:gd name="T6" fmla="*/ 2147483646 w 393"/>
              <a:gd name="T7" fmla="*/ 2147483646 h 88"/>
              <a:gd name="T8" fmla="*/ 0 w 393"/>
              <a:gd name="T9" fmla="*/ 2147483646 h 88"/>
              <a:gd name="T10" fmla="*/ 2147483646 w 393"/>
              <a:gd name="T11" fmla="*/ 2147483646 h 88"/>
              <a:gd name="T12" fmla="*/ 2147483646 w 393"/>
              <a:gd name="T13" fmla="*/ 2147483646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 h="88" extrusionOk="0">
                <a:moveTo>
                  <a:pt x="393" y="44"/>
                </a:moveTo>
                <a:cubicBezTo>
                  <a:pt x="393" y="26"/>
                  <a:pt x="386" y="11"/>
                  <a:pt x="373" y="0"/>
                </a:cubicBezTo>
                <a:cubicBezTo>
                  <a:pt x="0" y="0"/>
                  <a:pt x="0" y="0"/>
                  <a:pt x="0" y="0"/>
                </a:cubicBezTo>
                <a:cubicBezTo>
                  <a:pt x="9" y="13"/>
                  <a:pt x="14" y="28"/>
                  <a:pt x="14" y="44"/>
                </a:cubicBezTo>
                <a:cubicBezTo>
                  <a:pt x="14" y="60"/>
                  <a:pt x="9" y="75"/>
                  <a:pt x="0" y="88"/>
                </a:cubicBezTo>
                <a:cubicBezTo>
                  <a:pt x="373" y="88"/>
                  <a:pt x="373" y="88"/>
                  <a:pt x="373" y="88"/>
                </a:cubicBezTo>
                <a:cubicBezTo>
                  <a:pt x="386" y="77"/>
                  <a:pt x="393" y="62"/>
                  <a:pt x="393" y="44"/>
                </a:cubicBezTo>
                <a:close/>
              </a:path>
            </a:pathLst>
          </a:custGeom>
          <a:solidFill>
            <a:schemeClr val="accent6"/>
          </a:solidFill>
          <a:ln>
            <a:noFill/>
          </a:ln>
        </p:spPr>
        <p:txBody>
          <a:bodyPr lIns="68569" tIns="34275" rIns="68569" bIns="34275"/>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350"/>
          </a:p>
        </p:txBody>
      </p:sp>
      <p:sp>
        <p:nvSpPr>
          <p:cNvPr id="38" name="Google Shape;1068;p38">
            <a:extLst>
              <a:ext uri="{FF2B5EF4-FFF2-40B4-BE49-F238E27FC236}">
                <a16:creationId xmlns:a16="http://schemas.microsoft.com/office/drawing/2014/main" id="{428EE21D-FA4D-236B-7476-727566F148DB}"/>
              </a:ext>
            </a:extLst>
          </p:cNvPr>
          <p:cNvSpPr>
            <a:spLocks/>
          </p:cNvSpPr>
          <p:nvPr/>
        </p:nvSpPr>
        <p:spPr bwMode="auto">
          <a:xfrm>
            <a:off x="1770460" y="4140755"/>
            <a:ext cx="1166813" cy="261938"/>
          </a:xfrm>
          <a:custGeom>
            <a:avLst/>
            <a:gdLst>
              <a:gd name="T0" fmla="*/ 2147483646 w 393"/>
              <a:gd name="T1" fmla="*/ 2147483646 h 88"/>
              <a:gd name="T2" fmla="*/ 2147483646 w 393"/>
              <a:gd name="T3" fmla="*/ 0 h 88"/>
              <a:gd name="T4" fmla="*/ 0 w 393"/>
              <a:gd name="T5" fmla="*/ 0 h 88"/>
              <a:gd name="T6" fmla="*/ 2147483646 w 393"/>
              <a:gd name="T7" fmla="*/ 2147483646 h 88"/>
              <a:gd name="T8" fmla="*/ 0 w 393"/>
              <a:gd name="T9" fmla="*/ 2147483646 h 88"/>
              <a:gd name="T10" fmla="*/ 2147483646 w 393"/>
              <a:gd name="T11" fmla="*/ 2147483646 h 88"/>
              <a:gd name="T12" fmla="*/ 2147483646 w 393"/>
              <a:gd name="T13" fmla="*/ 2147483646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 h="88" extrusionOk="0">
                <a:moveTo>
                  <a:pt x="393" y="44"/>
                </a:moveTo>
                <a:cubicBezTo>
                  <a:pt x="393" y="26"/>
                  <a:pt x="385" y="11"/>
                  <a:pt x="372" y="0"/>
                </a:cubicBezTo>
                <a:cubicBezTo>
                  <a:pt x="0" y="0"/>
                  <a:pt x="0" y="0"/>
                  <a:pt x="0" y="0"/>
                </a:cubicBezTo>
                <a:cubicBezTo>
                  <a:pt x="8" y="13"/>
                  <a:pt x="13" y="28"/>
                  <a:pt x="13" y="44"/>
                </a:cubicBezTo>
                <a:cubicBezTo>
                  <a:pt x="13" y="60"/>
                  <a:pt x="8" y="75"/>
                  <a:pt x="0" y="88"/>
                </a:cubicBezTo>
                <a:cubicBezTo>
                  <a:pt x="372" y="88"/>
                  <a:pt x="372" y="88"/>
                  <a:pt x="372" y="88"/>
                </a:cubicBezTo>
                <a:cubicBezTo>
                  <a:pt x="385" y="77"/>
                  <a:pt x="393" y="62"/>
                  <a:pt x="393" y="44"/>
                </a:cubicBezTo>
                <a:close/>
              </a:path>
            </a:pathLst>
          </a:custGeom>
          <a:solidFill>
            <a:schemeClr val="accent4">
              <a:lumMod val="60000"/>
              <a:lumOff val="40000"/>
            </a:schemeClr>
          </a:solidFill>
          <a:ln>
            <a:noFill/>
          </a:ln>
        </p:spPr>
        <p:txBody>
          <a:bodyPr lIns="68569" tIns="34275" rIns="68569" bIns="34275"/>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350"/>
          </a:p>
        </p:txBody>
      </p:sp>
      <p:sp>
        <p:nvSpPr>
          <p:cNvPr id="39" name="Google Shape;1069;p38">
            <a:extLst>
              <a:ext uri="{FF2B5EF4-FFF2-40B4-BE49-F238E27FC236}">
                <a16:creationId xmlns:a16="http://schemas.microsoft.com/office/drawing/2014/main" id="{C18F7FEA-A996-825C-02CA-EC52ABE6CAD1}"/>
              </a:ext>
            </a:extLst>
          </p:cNvPr>
          <p:cNvSpPr>
            <a:spLocks/>
          </p:cNvSpPr>
          <p:nvPr/>
        </p:nvSpPr>
        <p:spPr bwMode="auto">
          <a:xfrm>
            <a:off x="6541294" y="4140755"/>
            <a:ext cx="1166813" cy="261938"/>
          </a:xfrm>
          <a:custGeom>
            <a:avLst/>
            <a:gdLst>
              <a:gd name="T0" fmla="*/ 2147483646 w 393"/>
              <a:gd name="T1" fmla="*/ 2147483646 h 88"/>
              <a:gd name="T2" fmla="*/ 2147483646 w 393"/>
              <a:gd name="T3" fmla="*/ 0 h 88"/>
              <a:gd name="T4" fmla="*/ 0 w 393"/>
              <a:gd name="T5" fmla="*/ 0 h 88"/>
              <a:gd name="T6" fmla="*/ 2147483646 w 393"/>
              <a:gd name="T7" fmla="*/ 2147483646 h 88"/>
              <a:gd name="T8" fmla="*/ 0 w 393"/>
              <a:gd name="T9" fmla="*/ 2147483646 h 88"/>
              <a:gd name="T10" fmla="*/ 2147483646 w 393"/>
              <a:gd name="T11" fmla="*/ 2147483646 h 88"/>
              <a:gd name="T12" fmla="*/ 2147483646 w 393"/>
              <a:gd name="T13" fmla="*/ 2147483646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 h="88" extrusionOk="0">
                <a:moveTo>
                  <a:pt x="393" y="44"/>
                </a:moveTo>
                <a:cubicBezTo>
                  <a:pt x="393" y="26"/>
                  <a:pt x="385" y="11"/>
                  <a:pt x="373" y="0"/>
                </a:cubicBezTo>
                <a:cubicBezTo>
                  <a:pt x="0" y="0"/>
                  <a:pt x="0" y="0"/>
                  <a:pt x="0" y="0"/>
                </a:cubicBezTo>
                <a:cubicBezTo>
                  <a:pt x="8" y="13"/>
                  <a:pt x="13" y="28"/>
                  <a:pt x="13" y="44"/>
                </a:cubicBezTo>
                <a:cubicBezTo>
                  <a:pt x="13" y="60"/>
                  <a:pt x="8" y="75"/>
                  <a:pt x="0" y="88"/>
                </a:cubicBezTo>
                <a:cubicBezTo>
                  <a:pt x="373" y="88"/>
                  <a:pt x="373" y="88"/>
                  <a:pt x="373" y="88"/>
                </a:cubicBezTo>
                <a:cubicBezTo>
                  <a:pt x="385" y="77"/>
                  <a:pt x="393" y="62"/>
                  <a:pt x="393" y="44"/>
                </a:cubicBezTo>
                <a:close/>
              </a:path>
            </a:pathLst>
          </a:custGeom>
          <a:solidFill>
            <a:schemeClr val="accent6"/>
          </a:solidFill>
          <a:ln>
            <a:noFill/>
          </a:ln>
        </p:spPr>
        <p:txBody>
          <a:bodyPr lIns="68569" tIns="34275" rIns="68569" bIns="34275"/>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350"/>
          </a:p>
        </p:txBody>
      </p:sp>
      <p:sp>
        <p:nvSpPr>
          <p:cNvPr id="40" name="Google Shape;1070;p38">
            <a:extLst>
              <a:ext uri="{FF2B5EF4-FFF2-40B4-BE49-F238E27FC236}">
                <a16:creationId xmlns:a16="http://schemas.microsoft.com/office/drawing/2014/main" id="{E5E38ADD-3D96-048B-EBAE-1FA3C1923960}"/>
              </a:ext>
            </a:extLst>
          </p:cNvPr>
          <p:cNvSpPr>
            <a:spLocks/>
          </p:cNvSpPr>
          <p:nvPr/>
        </p:nvSpPr>
        <p:spPr bwMode="auto">
          <a:xfrm>
            <a:off x="538162" y="4140755"/>
            <a:ext cx="1204913" cy="261938"/>
          </a:xfrm>
          <a:custGeom>
            <a:avLst/>
            <a:gdLst>
              <a:gd name="T0" fmla="*/ 0 w 406"/>
              <a:gd name="T1" fmla="*/ 2147483646 h 88"/>
              <a:gd name="T2" fmla="*/ 2147483646 w 406"/>
              <a:gd name="T3" fmla="*/ 2147483646 h 88"/>
              <a:gd name="T4" fmla="*/ 2147483646 w 406"/>
              <a:gd name="T5" fmla="*/ 2147483646 h 88"/>
              <a:gd name="T6" fmla="*/ 2147483646 w 406"/>
              <a:gd name="T7" fmla="*/ 0 h 88"/>
              <a:gd name="T8" fmla="*/ 0 w 406"/>
              <a:gd name="T9" fmla="*/ 0 h 88"/>
              <a:gd name="T10" fmla="*/ 0 w 406"/>
              <a:gd name="T11" fmla="*/ 2147483646 h 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6" h="88" extrusionOk="0">
                <a:moveTo>
                  <a:pt x="0" y="88"/>
                </a:moveTo>
                <a:cubicBezTo>
                  <a:pt x="386" y="88"/>
                  <a:pt x="386" y="88"/>
                  <a:pt x="386" y="88"/>
                </a:cubicBezTo>
                <a:cubicBezTo>
                  <a:pt x="398" y="77"/>
                  <a:pt x="406" y="62"/>
                  <a:pt x="406" y="44"/>
                </a:cubicBezTo>
                <a:cubicBezTo>
                  <a:pt x="406" y="26"/>
                  <a:pt x="398" y="11"/>
                  <a:pt x="386" y="0"/>
                </a:cubicBezTo>
                <a:cubicBezTo>
                  <a:pt x="0" y="0"/>
                  <a:pt x="0" y="0"/>
                  <a:pt x="0" y="0"/>
                </a:cubicBezTo>
                <a:lnTo>
                  <a:pt x="0" y="88"/>
                </a:lnTo>
                <a:close/>
              </a:path>
            </a:pathLst>
          </a:custGeom>
          <a:solidFill>
            <a:srgbClr val="C00000"/>
          </a:solidFill>
          <a:ln>
            <a:noFill/>
          </a:ln>
        </p:spPr>
        <p:txBody>
          <a:bodyPr lIns="68569" tIns="34275" rIns="68569" bIns="34275"/>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350"/>
          </a:p>
        </p:txBody>
      </p:sp>
      <p:sp>
        <p:nvSpPr>
          <p:cNvPr id="41" name="Google Shape;1071;p38">
            <a:extLst>
              <a:ext uri="{FF2B5EF4-FFF2-40B4-BE49-F238E27FC236}">
                <a16:creationId xmlns:a16="http://schemas.microsoft.com/office/drawing/2014/main" id="{EE167B9C-02D3-79C0-B2D3-93306D3285EE}"/>
              </a:ext>
            </a:extLst>
          </p:cNvPr>
          <p:cNvSpPr>
            <a:spLocks/>
          </p:cNvSpPr>
          <p:nvPr/>
        </p:nvSpPr>
        <p:spPr bwMode="auto">
          <a:xfrm>
            <a:off x="7734300" y="4140755"/>
            <a:ext cx="1163241" cy="261938"/>
          </a:xfrm>
          <a:custGeom>
            <a:avLst/>
            <a:gdLst>
              <a:gd name="T0" fmla="*/ 2147483646 w 392"/>
              <a:gd name="T1" fmla="*/ 2147483646 h 88"/>
              <a:gd name="T2" fmla="*/ 2147483646 w 392"/>
              <a:gd name="T3" fmla="*/ 0 h 88"/>
              <a:gd name="T4" fmla="*/ 0 w 392"/>
              <a:gd name="T5" fmla="*/ 0 h 88"/>
              <a:gd name="T6" fmla="*/ 2147483646 w 392"/>
              <a:gd name="T7" fmla="*/ 2147483646 h 88"/>
              <a:gd name="T8" fmla="*/ 0 w 392"/>
              <a:gd name="T9" fmla="*/ 2147483646 h 88"/>
              <a:gd name="T10" fmla="*/ 2147483646 w 392"/>
              <a:gd name="T11" fmla="*/ 2147483646 h 88"/>
              <a:gd name="T12" fmla="*/ 2147483646 w 392"/>
              <a:gd name="T13" fmla="*/ 2147483646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2" h="88" extrusionOk="0">
                <a:moveTo>
                  <a:pt x="392" y="44"/>
                </a:moveTo>
                <a:cubicBezTo>
                  <a:pt x="392" y="26"/>
                  <a:pt x="385" y="11"/>
                  <a:pt x="372" y="0"/>
                </a:cubicBezTo>
                <a:cubicBezTo>
                  <a:pt x="0" y="0"/>
                  <a:pt x="0" y="0"/>
                  <a:pt x="0" y="0"/>
                </a:cubicBezTo>
                <a:cubicBezTo>
                  <a:pt x="8" y="13"/>
                  <a:pt x="13" y="28"/>
                  <a:pt x="13" y="44"/>
                </a:cubicBezTo>
                <a:cubicBezTo>
                  <a:pt x="13" y="60"/>
                  <a:pt x="8" y="75"/>
                  <a:pt x="0" y="88"/>
                </a:cubicBezTo>
                <a:cubicBezTo>
                  <a:pt x="372" y="88"/>
                  <a:pt x="372" y="88"/>
                  <a:pt x="372" y="88"/>
                </a:cubicBezTo>
                <a:cubicBezTo>
                  <a:pt x="385" y="77"/>
                  <a:pt x="392" y="62"/>
                  <a:pt x="392" y="44"/>
                </a:cubicBezTo>
                <a:close/>
              </a:path>
            </a:pathLst>
          </a:custGeom>
          <a:solidFill>
            <a:schemeClr val="accent6"/>
          </a:solidFill>
          <a:ln>
            <a:noFill/>
          </a:ln>
        </p:spPr>
        <p:txBody>
          <a:bodyPr lIns="68569" tIns="34275" rIns="68569" bIns="34275"/>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350"/>
          </a:p>
        </p:txBody>
      </p:sp>
      <p:sp>
        <p:nvSpPr>
          <p:cNvPr id="42" name="Google Shape;1074;p38">
            <a:extLst>
              <a:ext uri="{FF2B5EF4-FFF2-40B4-BE49-F238E27FC236}">
                <a16:creationId xmlns:a16="http://schemas.microsoft.com/office/drawing/2014/main" id="{8354C9C8-E417-65EC-49E7-D705EEEACDCB}"/>
              </a:ext>
            </a:extLst>
          </p:cNvPr>
          <p:cNvSpPr txBox="1">
            <a:spLocks noChangeArrowheads="1"/>
          </p:cNvSpPr>
          <p:nvPr/>
        </p:nvSpPr>
        <p:spPr bwMode="auto">
          <a:xfrm>
            <a:off x="1873276" y="3857829"/>
            <a:ext cx="908447" cy="48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
                <a:srgbClr val="424242"/>
              </a:buClr>
              <a:buSzPts val="3500"/>
            </a:pPr>
            <a:r>
              <a:rPr lang="en-US" altLang="en-US" sz="1800">
                <a:solidFill>
                  <a:srgbClr val="424242"/>
                </a:solidFill>
                <a:latin typeface="Montserrat" panose="02000505000000020004" pitchFamily="2" charset="0"/>
                <a:sym typeface="Montserrat" panose="02000505000000020004" pitchFamily="2" charset="0"/>
              </a:rPr>
              <a:t>Junio</a:t>
            </a:r>
            <a:endParaRPr lang="en-US" altLang="en-US" sz="1800"/>
          </a:p>
        </p:txBody>
      </p:sp>
      <p:sp>
        <p:nvSpPr>
          <p:cNvPr id="43" name="Google Shape;1075;p38">
            <a:extLst>
              <a:ext uri="{FF2B5EF4-FFF2-40B4-BE49-F238E27FC236}">
                <a16:creationId xmlns:a16="http://schemas.microsoft.com/office/drawing/2014/main" id="{8A7B8517-03B4-09E2-B02B-B46195641CCE}"/>
              </a:ext>
            </a:extLst>
          </p:cNvPr>
          <p:cNvSpPr txBox="1">
            <a:spLocks noChangeArrowheads="1"/>
          </p:cNvSpPr>
          <p:nvPr/>
        </p:nvSpPr>
        <p:spPr bwMode="auto">
          <a:xfrm>
            <a:off x="4196434" y="5573100"/>
            <a:ext cx="1365490" cy="30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
                <a:srgbClr val="424242"/>
              </a:buClr>
              <a:buSzPts val="3500"/>
              <a:buFont typeface="Montserrat" panose="02000505000000020004" pitchFamily="2" charset="0"/>
              <a:buNone/>
            </a:pPr>
            <a:r>
              <a:rPr lang="es-CO" altLang="en-US" sz="1800">
                <a:solidFill>
                  <a:srgbClr val="424242"/>
                </a:solidFill>
                <a:latin typeface="Montserrat" panose="02000505000000020004" pitchFamily="2" charset="0"/>
                <a:sym typeface="Montserrat" panose="02000505000000020004" pitchFamily="2" charset="0"/>
              </a:rPr>
              <a:t>Septiembre</a:t>
            </a:r>
            <a:endParaRPr lang="es-CO" altLang="en-US" sz="1800"/>
          </a:p>
        </p:txBody>
      </p:sp>
      <p:sp>
        <p:nvSpPr>
          <p:cNvPr id="44" name="Google Shape;1076;p38">
            <a:extLst>
              <a:ext uri="{FF2B5EF4-FFF2-40B4-BE49-F238E27FC236}">
                <a16:creationId xmlns:a16="http://schemas.microsoft.com/office/drawing/2014/main" id="{7713D87A-8170-FE59-B343-72D8643DA047}"/>
              </a:ext>
            </a:extLst>
          </p:cNvPr>
          <p:cNvSpPr txBox="1">
            <a:spLocks noChangeArrowheads="1"/>
          </p:cNvSpPr>
          <p:nvPr/>
        </p:nvSpPr>
        <p:spPr bwMode="auto">
          <a:xfrm>
            <a:off x="7633176" y="4452724"/>
            <a:ext cx="1365490" cy="48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buClr>
                <a:srgbClr val="424242"/>
              </a:buClr>
              <a:buSzPts val="3500"/>
              <a:buFont typeface="Montserrat" panose="02000505000000020004" pitchFamily="2" charset="0"/>
              <a:buNone/>
            </a:pPr>
            <a:r>
              <a:rPr lang="es-CO" altLang="en-US" sz="1800">
                <a:solidFill>
                  <a:srgbClr val="424242"/>
                </a:solidFill>
                <a:latin typeface="Montserrat" panose="02000505000000020004" pitchFamily="2" charset="0"/>
                <a:sym typeface="Montserrat" panose="02000505000000020004" pitchFamily="2" charset="0"/>
              </a:rPr>
              <a:t>Diciembre</a:t>
            </a:r>
            <a:endParaRPr lang="es-CO" altLang="en-US" sz="1800"/>
          </a:p>
        </p:txBody>
      </p:sp>
      <p:sp>
        <p:nvSpPr>
          <p:cNvPr id="45" name="Google Shape;1078;p38">
            <a:extLst>
              <a:ext uri="{FF2B5EF4-FFF2-40B4-BE49-F238E27FC236}">
                <a16:creationId xmlns:a16="http://schemas.microsoft.com/office/drawing/2014/main" id="{CD0BC1B1-5D59-8D76-9DE8-8C538F5C383B}"/>
              </a:ext>
            </a:extLst>
          </p:cNvPr>
          <p:cNvSpPr txBox="1">
            <a:spLocks noChangeArrowheads="1"/>
          </p:cNvSpPr>
          <p:nvPr/>
        </p:nvSpPr>
        <p:spPr bwMode="auto">
          <a:xfrm>
            <a:off x="660798" y="4506276"/>
            <a:ext cx="962025" cy="48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
                <a:srgbClr val="424242"/>
              </a:buClr>
              <a:buSzPts val="3500"/>
              <a:buFont typeface="Montserrat" panose="02000505000000020004" pitchFamily="2" charset="0"/>
              <a:buNone/>
            </a:pPr>
            <a:r>
              <a:rPr lang="en-US" altLang="en-US" sz="1800">
                <a:solidFill>
                  <a:srgbClr val="424242"/>
                </a:solidFill>
                <a:latin typeface="Montserrat" panose="02000505000000020004" pitchFamily="2" charset="0"/>
                <a:sym typeface="Montserrat" panose="02000505000000020004" pitchFamily="2" charset="0"/>
              </a:rPr>
              <a:t>Mayo</a:t>
            </a:r>
            <a:endParaRPr lang="en-US" altLang="en-US" sz="1800"/>
          </a:p>
        </p:txBody>
      </p:sp>
      <p:cxnSp>
        <p:nvCxnSpPr>
          <p:cNvPr id="46" name="Google Shape;1079;p38">
            <a:extLst>
              <a:ext uri="{FF2B5EF4-FFF2-40B4-BE49-F238E27FC236}">
                <a16:creationId xmlns:a16="http://schemas.microsoft.com/office/drawing/2014/main" id="{FF3AE948-3064-2701-A198-D3981A903CD8}"/>
              </a:ext>
            </a:extLst>
          </p:cNvPr>
          <p:cNvCxnSpPr>
            <a:cxnSpLocks noChangeShapeType="1"/>
          </p:cNvCxnSpPr>
          <p:nvPr/>
        </p:nvCxnSpPr>
        <p:spPr bwMode="auto">
          <a:xfrm rot="10800000">
            <a:off x="8316516" y="3107293"/>
            <a:ext cx="0" cy="929878"/>
          </a:xfrm>
          <a:prstGeom prst="straightConnector1">
            <a:avLst/>
          </a:prstGeom>
          <a:noFill/>
          <a:ln w="39675">
            <a:solidFill>
              <a:srgbClr val="414042"/>
            </a:solidFill>
            <a:miter lim="800000"/>
            <a:headEnd/>
            <a:tailEnd/>
          </a:ln>
          <a:extLst>
            <a:ext uri="{909E8E84-426E-40DD-AFC4-6F175D3DCCD1}">
              <a14:hiddenFill xmlns:a14="http://schemas.microsoft.com/office/drawing/2010/main">
                <a:noFill/>
              </a14:hiddenFill>
            </a:ext>
          </a:extLst>
        </p:spPr>
      </p:cxnSp>
      <p:cxnSp>
        <p:nvCxnSpPr>
          <p:cNvPr id="47" name="Google Shape;1082;p38">
            <a:extLst>
              <a:ext uri="{FF2B5EF4-FFF2-40B4-BE49-F238E27FC236}">
                <a16:creationId xmlns:a16="http://schemas.microsoft.com/office/drawing/2014/main" id="{59491AD9-8553-1E63-4C04-729CBFEEB1AA}"/>
              </a:ext>
            </a:extLst>
          </p:cNvPr>
          <p:cNvCxnSpPr>
            <a:cxnSpLocks noChangeShapeType="1"/>
          </p:cNvCxnSpPr>
          <p:nvPr/>
        </p:nvCxnSpPr>
        <p:spPr bwMode="auto">
          <a:xfrm>
            <a:off x="2334816" y="4506276"/>
            <a:ext cx="0" cy="929879"/>
          </a:xfrm>
          <a:prstGeom prst="straightConnector1">
            <a:avLst/>
          </a:prstGeom>
          <a:noFill/>
          <a:ln w="39675">
            <a:solidFill>
              <a:srgbClr val="414042"/>
            </a:solidFill>
            <a:miter lim="800000"/>
            <a:headEnd/>
            <a:tailEnd/>
          </a:ln>
          <a:extLst>
            <a:ext uri="{909E8E84-426E-40DD-AFC4-6F175D3DCCD1}">
              <a14:hiddenFill xmlns:a14="http://schemas.microsoft.com/office/drawing/2010/main">
                <a:noFill/>
              </a14:hiddenFill>
            </a:ext>
          </a:extLst>
        </p:spPr>
      </p:cxnSp>
      <p:cxnSp>
        <p:nvCxnSpPr>
          <p:cNvPr id="48" name="Google Shape;1083;p38">
            <a:extLst>
              <a:ext uri="{FF2B5EF4-FFF2-40B4-BE49-F238E27FC236}">
                <a16:creationId xmlns:a16="http://schemas.microsoft.com/office/drawing/2014/main" id="{A9020817-B3D5-685B-1085-716354887322}"/>
              </a:ext>
            </a:extLst>
          </p:cNvPr>
          <p:cNvCxnSpPr>
            <a:cxnSpLocks noChangeShapeType="1"/>
          </p:cNvCxnSpPr>
          <p:nvPr/>
        </p:nvCxnSpPr>
        <p:spPr bwMode="auto">
          <a:xfrm>
            <a:off x="4793404" y="4422726"/>
            <a:ext cx="0" cy="929879"/>
          </a:xfrm>
          <a:prstGeom prst="straightConnector1">
            <a:avLst/>
          </a:prstGeom>
          <a:noFill/>
          <a:ln w="39675">
            <a:solidFill>
              <a:srgbClr val="414042"/>
            </a:solidFill>
            <a:miter lim="800000"/>
            <a:headEnd/>
            <a:tailEnd/>
          </a:ln>
          <a:extLst>
            <a:ext uri="{909E8E84-426E-40DD-AFC4-6F175D3DCCD1}">
              <a14:hiddenFill xmlns:a14="http://schemas.microsoft.com/office/drawing/2010/main">
                <a:noFill/>
              </a14:hiddenFill>
            </a:ext>
          </a:extLst>
        </p:spPr>
      </p:cxnSp>
      <p:cxnSp>
        <p:nvCxnSpPr>
          <p:cNvPr id="49" name="Google Shape;1085;p38">
            <a:extLst>
              <a:ext uri="{FF2B5EF4-FFF2-40B4-BE49-F238E27FC236}">
                <a16:creationId xmlns:a16="http://schemas.microsoft.com/office/drawing/2014/main" id="{0C77D8A5-AB62-FDE2-E97E-8DEED05004E2}"/>
              </a:ext>
            </a:extLst>
          </p:cNvPr>
          <p:cNvCxnSpPr>
            <a:cxnSpLocks noChangeShapeType="1"/>
          </p:cNvCxnSpPr>
          <p:nvPr/>
        </p:nvCxnSpPr>
        <p:spPr bwMode="auto">
          <a:xfrm rot="10800000">
            <a:off x="1140619" y="3107293"/>
            <a:ext cx="0" cy="929878"/>
          </a:xfrm>
          <a:prstGeom prst="straightConnector1">
            <a:avLst/>
          </a:prstGeom>
          <a:noFill/>
          <a:ln w="39675">
            <a:solidFill>
              <a:srgbClr val="414042"/>
            </a:solidFill>
            <a:miter lim="800000"/>
            <a:headEnd/>
            <a:tailEnd/>
          </a:ln>
          <a:extLst>
            <a:ext uri="{909E8E84-426E-40DD-AFC4-6F175D3DCCD1}">
              <a14:hiddenFill xmlns:a14="http://schemas.microsoft.com/office/drawing/2010/main">
                <a:noFill/>
              </a14:hiddenFill>
            </a:ext>
          </a:extLst>
        </p:spPr>
      </p:cxnSp>
      <p:sp>
        <p:nvSpPr>
          <p:cNvPr id="50" name="Google Shape;1086;p38">
            <a:extLst>
              <a:ext uri="{FF2B5EF4-FFF2-40B4-BE49-F238E27FC236}">
                <a16:creationId xmlns:a16="http://schemas.microsoft.com/office/drawing/2014/main" id="{B02FF41F-D0E6-60F2-9CCA-B26DF8D81928}"/>
              </a:ext>
            </a:extLst>
          </p:cNvPr>
          <p:cNvSpPr>
            <a:spLocks noChangeArrowheads="1"/>
          </p:cNvSpPr>
          <p:nvPr/>
        </p:nvSpPr>
        <p:spPr bwMode="auto">
          <a:xfrm>
            <a:off x="7948651" y="2903606"/>
            <a:ext cx="665559" cy="661988"/>
          </a:xfrm>
          <a:prstGeom prst="ellipse">
            <a:avLst/>
          </a:prstGeom>
          <a:solidFill>
            <a:schemeClr val="accent6"/>
          </a:solidFill>
          <a:ln>
            <a:noFill/>
          </a:ln>
        </p:spPr>
        <p:txBody>
          <a:bodyPr lIns="68569" tIns="34275" rIns="68569" bIns="34275"/>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endParaRPr lang="en-US" altLang="en-US" sz="1350">
              <a:latin typeface="Calibri" panose="020F0502020204030204" pitchFamily="34" charset="0"/>
              <a:cs typeface="Calibri" panose="020F0502020204030204" pitchFamily="34" charset="0"/>
              <a:sym typeface="Calibri" panose="020F0502020204030204" pitchFamily="34" charset="0"/>
            </a:endParaRPr>
          </a:p>
        </p:txBody>
      </p:sp>
      <p:sp>
        <p:nvSpPr>
          <p:cNvPr id="51" name="Google Shape;1089;p38">
            <a:extLst>
              <a:ext uri="{FF2B5EF4-FFF2-40B4-BE49-F238E27FC236}">
                <a16:creationId xmlns:a16="http://schemas.microsoft.com/office/drawing/2014/main" id="{8A5F9567-29CD-B27B-2926-2F66DCCEEA4B}"/>
              </a:ext>
            </a:extLst>
          </p:cNvPr>
          <p:cNvSpPr>
            <a:spLocks noChangeArrowheads="1"/>
          </p:cNvSpPr>
          <p:nvPr/>
        </p:nvSpPr>
        <p:spPr bwMode="auto">
          <a:xfrm>
            <a:off x="2001441" y="5519499"/>
            <a:ext cx="665559" cy="663178"/>
          </a:xfrm>
          <a:prstGeom prst="ellipse">
            <a:avLst/>
          </a:prstGeom>
          <a:solidFill>
            <a:schemeClr val="accent4">
              <a:lumMod val="60000"/>
              <a:lumOff val="40000"/>
            </a:schemeClr>
          </a:solidFill>
          <a:ln>
            <a:noFill/>
          </a:ln>
        </p:spPr>
        <p:txBody>
          <a:bodyPr lIns="68569" tIns="34275" rIns="68569" bIns="34275"/>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endParaRPr lang="en-US" altLang="en-US" sz="1350">
              <a:latin typeface="Calibri" panose="020F0502020204030204" pitchFamily="34" charset="0"/>
              <a:cs typeface="Calibri" panose="020F0502020204030204" pitchFamily="34" charset="0"/>
              <a:sym typeface="Calibri" panose="020F0502020204030204" pitchFamily="34" charset="0"/>
            </a:endParaRPr>
          </a:p>
        </p:txBody>
      </p:sp>
      <p:sp>
        <p:nvSpPr>
          <p:cNvPr id="52" name="Google Shape;1092;p38">
            <a:extLst>
              <a:ext uri="{FF2B5EF4-FFF2-40B4-BE49-F238E27FC236}">
                <a16:creationId xmlns:a16="http://schemas.microsoft.com/office/drawing/2014/main" id="{0EBC8651-0DE8-B898-5639-D2E13810982D}"/>
              </a:ext>
            </a:extLst>
          </p:cNvPr>
          <p:cNvSpPr>
            <a:spLocks noChangeArrowheads="1"/>
          </p:cNvSpPr>
          <p:nvPr/>
        </p:nvSpPr>
        <p:spPr bwMode="auto">
          <a:xfrm>
            <a:off x="777516" y="2903606"/>
            <a:ext cx="661988" cy="661988"/>
          </a:xfrm>
          <a:prstGeom prst="ellipse">
            <a:avLst/>
          </a:prstGeom>
          <a:solidFill>
            <a:srgbClr val="C00000"/>
          </a:solidFill>
          <a:ln>
            <a:noFill/>
          </a:ln>
        </p:spPr>
        <p:txBody>
          <a:bodyPr lIns="68569" tIns="34275" rIns="68569" bIns="34275"/>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endParaRPr lang="en-US" altLang="en-US" sz="1350">
              <a:latin typeface="Calibri" panose="020F0502020204030204" pitchFamily="34" charset="0"/>
              <a:cs typeface="Calibri" panose="020F0502020204030204" pitchFamily="34" charset="0"/>
              <a:sym typeface="Calibri" panose="020F0502020204030204" pitchFamily="34" charset="0"/>
            </a:endParaRPr>
          </a:p>
        </p:txBody>
      </p:sp>
      <p:sp>
        <p:nvSpPr>
          <p:cNvPr id="53" name="Google Shape;1102;p38">
            <a:extLst>
              <a:ext uri="{FF2B5EF4-FFF2-40B4-BE49-F238E27FC236}">
                <a16:creationId xmlns:a16="http://schemas.microsoft.com/office/drawing/2014/main" id="{4FEC825D-3656-B52B-4CA3-CC93E21BFB3D}"/>
              </a:ext>
            </a:extLst>
          </p:cNvPr>
          <p:cNvSpPr txBox="1">
            <a:spLocks noChangeArrowheads="1"/>
          </p:cNvSpPr>
          <p:nvPr/>
        </p:nvSpPr>
        <p:spPr bwMode="auto">
          <a:xfrm>
            <a:off x="213555" y="4697398"/>
            <a:ext cx="1780385" cy="10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r>
              <a:rPr lang="en-US" altLang="en-US" sz="1050" dirty="0">
                <a:latin typeface="Open Sans"/>
                <a:cs typeface="Open Sans"/>
                <a:sym typeface="Open Sans" panose="020B0606030504020204" pitchFamily="34" charset="0"/>
              </a:rPr>
              <a:t>6 </a:t>
            </a:r>
            <a:r>
              <a:rPr lang="es-CO" altLang="en-US" sz="1050" noProof="1">
                <a:latin typeface="Open Sans"/>
                <a:cs typeface="Open Sans"/>
                <a:sym typeface="Open Sans" panose="020B0606030504020204" pitchFamily="34" charset="0"/>
              </a:rPr>
              <a:t>acciones</a:t>
            </a:r>
            <a:r>
              <a:rPr lang="en-US" altLang="en-US" sz="1050" dirty="0">
                <a:latin typeface="Open Sans"/>
                <a:cs typeface="Open Sans"/>
                <a:sym typeface="Open Sans" panose="020B0606030504020204" pitchFamily="34" charset="0"/>
              </a:rPr>
              <a:t> de </a:t>
            </a:r>
            <a:r>
              <a:rPr lang="en-US" altLang="en-US" sz="1050" b="1" dirty="0">
                <a:latin typeface="Open Sans"/>
                <a:cs typeface="Open Sans"/>
                <a:sym typeface="Open Sans" panose="020B0606030504020204" pitchFamily="34" charset="0"/>
              </a:rPr>
              <a:t>Auditoria de </a:t>
            </a:r>
            <a:r>
              <a:rPr lang="es-CO" altLang="en-US" sz="1050" b="1" dirty="0">
                <a:latin typeface="Open Sans"/>
                <a:cs typeface="Open Sans"/>
                <a:sym typeface="Open Sans" panose="020B0606030504020204" pitchFamily="34" charset="0"/>
              </a:rPr>
              <a:t>Regularidad -</a:t>
            </a:r>
            <a:r>
              <a:rPr lang="en-US" altLang="en-US" sz="1050" b="1" dirty="0">
                <a:latin typeface="Open Sans"/>
                <a:cs typeface="Open Sans"/>
                <a:sym typeface="Open Sans" panose="020B0606030504020204" pitchFamily="34" charset="0"/>
              </a:rPr>
              <a:t> 02</a:t>
            </a:r>
            <a:r>
              <a:rPr lang="en-US" altLang="en-US" sz="1050" dirty="0">
                <a:latin typeface="Open Sans"/>
                <a:cs typeface="Open Sans"/>
                <a:sym typeface="Open Sans" panose="020B0606030504020204" pitchFamily="34" charset="0"/>
              </a:rPr>
              <a:t> </a:t>
            </a:r>
            <a:endParaRPr lang="en-US" altLang="en-US" sz="1050" dirty="0">
              <a:latin typeface="Open Sans" panose="020B0606030504020204" pitchFamily="34" charset="0"/>
              <a:cs typeface="Open Sans" panose="020B0606030504020204" pitchFamily="34" charset="0"/>
              <a:sym typeface="Open Sans" panose="020B0606030504020204" pitchFamily="34" charset="0"/>
            </a:endParaRPr>
          </a:p>
          <a:p>
            <a:pPr algn="ctr" eaLnBrk="1" hangingPunct="1">
              <a:buSzPts val="1400"/>
              <a:buFont typeface="Open Sans" panose="020B0606030504020204" pitchFamily="34" charset="0"/>
              <a:buNone/>
            </a:pPr>
            <a:endParaRPr lang="en-US" altLang="en-US" sz="1050" b="1" dirty="0">
              <a:latin typeface="Open Sans" panose="020B0606030504020204" pitchFamily="34" charset="0"/>
              <a:cs typeface="Open Sans" panose="020B0606030504020204" pitchFamily="34" charset="0"/>
            </a:endParaRPr>
          </a:p>
          <a:p>
            <a:pPr algn="ctr"/>
            <a:r>
              <a:rPr lang="es-CO" sz="1100" b="1" dirty="0">
                <a:sym typeface="Open Sans" panose="020B0606030504020204" pitchFamily="34" charset="0"/>
              </a:rPr>
              <a:t>Fecha de Compromiso</a:t>
            </a:r>
            <a:r>
              <a:rPr lang="en-US" altLang="en-US" sz="1050" b="1" dirty="0">
                <a:latin typeface="Open Sans"/>
                <a:cs typeface="Open Sans"/>
                <a:sym typeface="Open Sans" panose="020B0606030504020204" pitchFamily="34" charset="0"/>
              </a:rPr>
              <a:t>:</a:t>
            </a:r>
            <a:r>
              <a:rPr lang="en-US" altLang="en-US" sz="1050" dirty="0">
                <a:latin typeface="Open Sans"/>
                <a:cs typeface="Open Sans"/>
                <a:sym typeface="Open Sans" panose="020B0606030504020204" pitchFamily="34" charset="0"/>
              </a:rPr>
              <a:t> 26 de Mayo/2023</a:t>
            </a:r>
            <a:endParaRPr lang="en-US" altLang="en-US" sz="1050" dirty="0">
              <a:cs typeface="Open Sans"/>
            </a:endParaRPr>
          </a:p>
        </p:txBody>
      </p:sp>
      <p:pic>
        <p:nvPicPr>
          <p:cNvPr id="54" name="Imagen 53">
            <a:extLst>
              <a:ext uri="{FF2B5EF4-FFF2-40B4-BE49-F238E27FC236}">
                <a16:creationId xmlns:a16="http://schemas.microsoft.com/office/drawing/2014/main" id="{B675A82C-A23C-CAF4-DE34-B6111F066F7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9707" t="18533" r="13081" b="3607"/>
          <a:stretch/>
        </p:blipFill>
        <p:spPr>
          <a:xfrm>
            <a:off x="841023" y="2980693"/>
            <a:ext cx="495711" cy="495713"/>
          </a:xfrm>
          <a:prstGeom prst="ellipse">
            <a:avLst/>
          </a:prstGeom>
        </p:spPr>
      </p:pic>
      <p:pic>
        <p:nvPicPr>
          <p:cNvPr id="55" name="Imagen 54">
            <a:extLst>
              <a:ext uri="{FF2B5EF4-FFF2-40B4-BE49-F238E27FC236}">
                <a16:creationId xmlns:a16="http://schemas.microsoft.com/office/drawing/2014/main" id="{7972F34E-C5F0-6B95-CB32-07B2DB7232F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9707" t="18533" r="13081" b="3607"/>
          <a:stretch/>
        </p:blipFill>
        <p:spPr>
          <a:xfrm>
            <a:off x="2098427" y="5603231"/>
            <a:ext cx="495711" cy="495713"/>
          </a:xfrm>
          <a:prstGeom prst="ellipse">
            <a:avLst/>
          </a:prstGeom>
        </p:spPr>
      </p:pic>
      <p:pic>
        <p:nvPicPr>
          <p:cNvPr id="56" name="Imagen 55">
            <a:extLst>
              <a:ext uri="{FF2B5EF4-FFF2-40B4-BE49-F238E27FC236}">
                <a16:creationId xmlns:a16="http://schemas.microsoft.com/office/drawing/2014/main" id="{B8DF552C-FCD0-4292-7A66-AFAC2FE5120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9707" t="18533" r="13081" b="3607"/>
          <a:stretch/>
        </p:blipFill>
        <p:spPr>
          <a:xfrm>
            <a:off x="8033575" y="2986744"/>
            <a:ext cx="495711" cy="495713"/>
          </a:xfrm>
          <a:prstGeom prst="ellipse">
            <a:avLst/>
          </a:prstGeom>
        </p:spPr>
      </p:pic>
      <p:sp>
        <p:nvSpPr>
          <p:cNvPr id="58" name="Google Shape;1064;p38">
            <a:extLst>
              <a:ext uri="{FF2B5EF4-FFF2-40B4-BE49-F238E27FC236}">
                <a16:creationId xmlns:a16="http://schemas.microsoft.com/office/drawing/2014/main" id="{430984B0-FAD0-7CAB-DA30-2B72B826F640}"/>
              </a:ext>
            </a:extLst>
          </p:cNvPr>
          <p:cNvSpPr txBox="1">
            <a:spLocks noChangeArrowheads="1"/>
          </p:cNvSpPr>
          <p:nvPr/>
        </p:nvSpPr>
        <p:spPr bwMode="auto">
          <a:xfrm>
            <a:off x="3409093" y="5896531"/>
            <a:ext cx="2669788" cy="88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r>
              <a:rPr lang="en-US" altLang="en-US" sz="1050">
                <a:latin typeface="Open Sans"/>
                <a:cs typeface="Open Sans"/>
                <a:sym typeface="Open Sans" panose="020B0606030504020204" pitchFamily="34" charset="0"/>
              </a:rPr>
              <a:t>1 </a:t>
            </a:r>
            <a:r>
              <a:rPr lang="es-CO" altLang="en-US" sz="1050">
                <a:latin typeface="Open Sans"/>
                <a:cs typeface="Open Sans"/>
                <a:sym typeface="Open Sans" panose="020B0606030504020204" pitchFamily="34" charset="0"/>
              </a:rPr>
              <a:t>acción</a:t>
            </a:r>
            <a:r>
              <a:rPr lang="en-US" altLang="en-US" sz="1050">
                <a:latin typeface="Open Sans"/>
                <a:cs typeface="Open Sans"/>
                <a:sym typeface="Open Sans" panose="020B0606030504020204" pitchFamily="34" charset="0"/>
              </a:rPr>
              <a:t> de </a:t>
            </a:r>
            <a:r>
              <a:rPr lang="en-US" altLang="en-US" sz="1050" b="1">
                <a:latin typeface="Open Sans"/>
                <a:cs typeface="Open Sans"/>
                <a:sym typeface="Open Sans" panose="020B0606030504020204" pitchFamily="34" charset="0"/>
              </a:rPr>
              <a:t>Auditoria de Desempeño - 10</a:t>
            </a:r>
          </a:p>
          <a:p>
            <a:pPr algn="ctr" eaLnBrk="1" hangingPunct="1">
              <a:buSzPts val="1400"/>
              <a:buFont typeface="Open Sans" panose="020B0606030504020204" pitchFamily="34" charset="0"/>
              <a:buNone/>
            </a:pPr>
            <a:endParaRPr lang="en-US" altLang="en-US" sz="1050" b="1">
              <a:latin typeface="Open Sans" panose="020B0606030504020204" pitchFamily="34" charset="0"/>
              <a:cs typeface="Open Sans" panose="020B0606030504020204" pitchFamily="34" charset="0"/>
              <a:sym typeface="Open Sans" panose="020B0606030504020204" pitchFamily="34" charset="0"/>
            </a:endParaRPr>
          </a:p>
          <a:p>
            <a:pPr algn="ctr"/>
            <a:r>
              <a:rPr lang="es-CO" sz="1100" b="1">
                <a:sym typeface="Open Sans" panose="020B0606030504020204" pitchFamily="34" charset="0"/>
              </a:rPr>
              <a:t>Fecha de Compromiso</a:t>
            </a:r>
            <a:r>
              <a:rPr lang="en-US" altLang="en-US" sz="1050" b="1">
                <a:latin typeface="Open Sans"/>
                <a:cs typeface="Open Sans"/>
                <a:sym typeface="Open Sans" panose="020B0606030504020204" pitchFamily="34" charset="0"/>
              </a:rPr>
              <a:t>:</a:t>
            </a:r>
            <a:endParaRPr lang="en-US" altLang="en-US" sz="1050">
              <a:latin typeface="Open Sans"/>
              <a:cs typeface="Open Sans"/>
              <a:sym typeface="Open Sans" panose="020B0606030504020204" pitchFamily="34" charset="0"/>
            </a:endParaRPr>
          </a:p>
          <a:p>
            <a:pPr algn="ctr"/>
            <a:r>
              <a:rPr lang="en-US" altLang="en-US" sz="1050">
                <a:latin typeface="Open Sans"/>
                <a:cs typeface="Open Sans"/>
                <a:sym typeface="Open Sans" panose="020B0606030504020204" pitchFamily="34" charset="0"/>
              </a:rPr>
              <a:t> 30 de </a:t>
            </a:r>
            <a:r>
              <a:rPr lang="es-CO" altLang="en-US" sz="1050">
                <a:latin typeface="Open Sans"/>
                <a:cs typeface="Open Sans"/>
                <a:sym typeface="Open Sans" panose="020B0606030504020204" pitchFamily="34" charset="0"/>
              </a:rPr>
              <a:t>Septiembre</a:t>
            </a:r>
            <a:r>
              <a:rPr lang="en-US" altLang="en-US" sz="1050">
                <a:latin typeface="Open Sans"/>
                <a:cs typeface="Open Sans"/>
                <a:sym typeface="Open Sans" panose="020B0606030504020204" pitchFamily="34" charset="0"/>
              </a:rPr>
              <a:t>/2023</a:t>
            </a:r>
            <a:endParaRPr lang="en-US" altLang="en-US" sz="1050">
              <a:latin typeface="Open Sans"/>
              <a:cs typeface="Open Sans"/>
            </a:endParaRPr>
          </a:p>
        </p:txBody>
      </p:sp>
      <p:sp>
        <p:nvSpPr>
          <p:cNvPr id="59" name="Google Shape;1064;p38">
            <a:extLst>
              <a:ext uri="{FF2B5EF4-FFF2-40B4-BE49-F238E27FC236}">
                <a16:creationId xmlns:a16="http://schemas.microsoft.com/office/drawing/2014/main" id="{88086922-99A9-659E-1E10-36EF6A8E601A}"/>
              </a:ext>
            </a:extLst>
          </p:cNvPr>
          <p:cNvSpPr txBox="1">
            <a:spLocks noChangeArrowheads="1"/>
          </p:cNvSpPr>
          <p:nvPr/>
        </p:nvSpPr>
        <p:spPr bwMode="auto">
          <a:xfrm>
            <a:off x="7428310" y="4781129"/>
            <a:ext cx="1661984" cy="71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r>
              <a:rPr lang="en-US" altLang="en-US" sz="1050">
                <a:latin typeface="Open Sans"/>
                <a:cs typeface="Open Sans"/>
                <a:sym typeface="Open Sans" panose="020B0606030504020204" pitchFamily="34" charset="0"/>
              </a:rPr>
              <a:t>8 </a:t>
            </a:r>
            <a:r>
              <a:rPr lang="es-CO" altLang="en-US" sz="1050">
                <a:latin typeface="Open Sans"/>
                <a:cs typeface="Open Sans"/>
                <a:sym typeface="Open Sans" panose="020B0606030504020204" pitchFamily="34" charset="0"/>
              </a:rPr>
              <a:t>acciones</a:t>
            </a:r>
            <a:r>
              <a:rPr lang="en-US" altLang="en-US" sz="1050">
                <a:latin typeface="Open Sans"/>
                <a:cs typeface="Open Sans"/>
                <a:sym typeface="Open Sans" panose="020B0606030504020204" pitchFamily="34" charset="0"/>
              </a:rPr>
              <a:t> de </a:t>
            </a:r>
            <a:r>
              <a:rPr lang="en-US" altLang="en-US" sz="1050" b="1">
                <a:latin typeface="Open Sans"/>
                <a:cs typeface="Open Sans"/>
                <a:sym typeface="Open Sans" panose="020B0606030504020204" pitchFamily="34" charset="0"/>
              </a:rPr>
              <a:t>Auditoria de </a:t>
            </a:r>
            <a:r>
              <a:rPr lang="es-CO" altLang="en-US" sz="1050" b="1">
                <a:latin typeface="Open Sans"/>
                <a:cs typeface="Open Sans"/>
                <a:sym typeface="Open Sans" panose="020B0606030504020204" pitchFamily="34" charset="0"/>
              </a:rPr>
              <a:t>Desempeño</a:t>
            </a:r>
            <a:r>
              <a:rPr lang="en-US" altLang="en-US" sz="1050" b="1">
                <a:latin typeface="Open Sans"/>
                <a:cs typeface="Open Sans"/>
                <a:sym typeface="Open Sans" panose="020B0606030504020204" pitchFamily="34" charset="0"/>
              </a:rPr>
              <a:t> - 10</a:t>
            </a:r>
          </a:p>
          <a:p>
            <a:pPr algn="ctr" eaLnBrk="1" hangingPunct="1">
              <a:buSzPts val="1400"/>
              <a:buFont typeface="Open Sans" panose="020B0606030504020204" pitchFamily="34" charset="0"/>
              <a:buNone/>
            </a:pPr>
            <a:endParaRPr lang="en-US" altLang="en-US" sz="1050" b="1">
              <a:latin typeface="Open Sans" panose="020B0606030504020204" pitchFamily="34" charset="0"/>
              <a:cs typeface="Open Sans" panose="020B0606030504020204" pitchFamily="34" charset="0"/>
              <a:sym typeface="Open Sans" panose="020B0606030504020204" pitchFamily="34" charset="0"/>
            </a:endParaRPr>
          </a:p>
          <a:p>
            <a:pPr algn="ctr">
              <a:buSzPts val="1400"/>
            </a:pPr>
            <a:r>
              <a:rPr lang="es-CO" altLang="en-US" sz="1050" b="1">
                <a:latin typeface="Open Sans"/>
                <a:cs typeface="Open Sans"/>
                <a:sym typeface="Open Sans" panose="020B0606030504020204" pitchFamily="34" charset="0"/>
              </a:rPr>
              <a:t>Fecha de Compromiso</a:t>
            </a:r>
            <a:r>
              <a:rPr lang="en-US" altLang="en-US" sz="1050" b="1">
                <a:latin typeface="Open Sans"/>
                <a:cs typeface="Open Sans"/>
                <a:sym typeface="Open Sans" panose="020B0606030504020204" pitchFamily="34" charset="0"/>
              </a:rPr>
              <a:t>:</a:t>
            </a:r>
            <a:r>
              <a:rPr lang="en-US" altLang="en-US" sz="1050">
                <a:latin typeface="Open Sans"/>
                <a:cs typeface="Open Sans"/>
                <a:sym typeface="Open Sans" panose="020B0606030504020204" pitchFamily="34" charset="0"/>
              </a:rPr>
              <a:t> 26 de </a:t>
            </a:r>
            <a:r>
              <a:rPr lang="es-CO" altLang="en-US" sz="1050">
                <a:latin typeface="Open Sans"/>
                <a:cs typeface="Open Sans"/>
                <a:sym typeface="Open Sans" panose="020B0606030504020204" pitchFamily="34" charset="0"/>
              </a:rPr>
              <a:t>Diciembre</a:t>
            </a:r>
            <a:r>
              <a:rPr lang="en-US" altLang="en-US" sz="1050">
                <a:latin typeface="Open Sans"/>
                <a:cs typeface="Open Sans"/>
                <a:sym typeface="Open Sans" panose="020B0606030504020204" pitchFamily="34" charset="0"/>
              </a:rPr>
              <a:t>/2023</a:t>
            </a:r>
            <a:endParaRPr lang="en-US" altLang="en-US" sz="1050">
              <a:latin typeface="Open Sans"/>
              <a:cs typeface="Open Sans"/>
            </a:endParaRPr>
          </a:p>
        </p:txBody>
      </p:sp>
      <p:sp>
        <p:nvSpPr>
          <p:cNvPr id="60" name="Google Shape;1090;p38">
            <a:extLst>
              <a:ext uri="{FF2B5EF4-FFF2-40B4-BE49-F238E27FC236}">
                <a16:creationId xmlns:a16="http://schemas.microsoft.com/office/drawing/2014/main" id="{0F96ACAD-7307-04E7-3489-B2D34E025DE8}"/>
              </a:ext>
            </a:extLst>
          </p:cNvPr>
          <p:cNvSpPr>
            <a:spLocks noChangeArrowheads="1"/>
          </p:cNvSpPr>
          <p:nvPr/>
        </p:nvSpPr>
        <p:spPr bwMode="auto">
          <a:xfrm>
            <a:off x="4462410" y="4913859"/>
            <a:ext cx="661988" cy="663178"/>
          </a:xfrm>
          <a:prstGeom prst="ellipse">
            <a:avLst/>
          </a:prstGeom>
          <a:solidFill>
            <a:schemeClr val="accent6"/>
          </a:solidFill>
          <a:ln>
            <a:noFill/>
          </a:ln>
        </p:spPr>
        <p:txBody>
          <a:bodyPr lIns="68569" tIns="34275" rIns="68569" bIns="34275"/>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endParaRPr lang="en-US" altLang="en-US" sz="1350">
              <a:latin typeface="Calibri" panose="020F0502020204030204" pitchFamily="34" charset="0"/>
              <a:cs typeface="Calibri" panose="020F0502020204030204" pitchFamily="34" charset="0"/>
              <a:sym typeface="Calibri" panose="020F0502020204030204" pitchFamily="34" charset="0"/>
            </a:endParaRPr>
          </a:p>
        </p:txBody>
      </p:sp>
      <p:pic>
        <p:nvPicPr>
          <p:cNvPr id="61" name="Imagen 60">
            <a:extLst>
              <a:ext uri="{FF2B5EF4-FFF2-40B4-BE49-F238E27FC236}">
                <a16:creationId xmlns:a16="http://schemas.microsoft.com/office/drawing/2014/main" id="{6D7B6A2F-DCCB-9B01-35F6-46C57FD578C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9707" t="18533" r="13081" b="3607"/>
          <a:stretch/>
        </p:blipFill>
        <p:spPr>
          <a:xfrm>
            <a:off x="4545548" y="4995623"/>
            <a:ext cx="495711" cy="495713"/>
          </a:xfrm>
          <a:prstGeom prst="ellipse">
            <a:avLst/>
          </a:prstGeom>
        </p:spPr>
      </p:pic>
      <p:sp>
        <p:nvSpPr>
          <p:cNvPr id="5" name="CuadroTexto 4">
            <a:extLst>
              <a:ext uri="{FF2B5EF4-FFF2-40B4-BE49-F238E27FC236}">
                <a16:creationId xmlns:a16="http://schemas.microsoft.com/office/drawing/2014/main" id="{32A9114F-5A1F-75D1-A0A7-77A06CF8B515}"/>
              </a:ext>
            </a:extLst>
          </p:cNvPr>
          <p:cNvSpPr txBox="1"/>
          <p:nvPr/>
        </p:nvSpPr>
        <p:spPr>
          <a:xfrm>
            <a:off x="294801" y="155948"/>
            <a:ext cx="8554397" cy="26930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panose="05000000000000000000" pitchFamily="2" charset="2"/>
              <a:buChar char="v"/>
            </a:pPr>
            <a:r>
              <a:rPr lang="es-ES" sz="1300" dirty="0"/>
              <a:t>Del total de 45 acciones culminadas a la fecha según estado de evaluación realizada por la OCI (y pendientes de revisión por el EEC), cinco (5) de ellas pertenecientes a la Auditoria de Regularidad 03, se cumplieron fuera del plazo establecido, a saber: </a:t>
            </a:r>
          </a:p>
          <a:p>
            <a:pPr algn="just"/>
            <a:endParaRPr lang="es-ES" sz="1300" dirty="0"/>
          </a:p>
          <a:p>
            <a:pPr marL="285750" indent="-285750" algn="just">
              <a:buFont typeface="Wingdings"/>
              <a:buChar char="§"/>
            </a:pPr>
            <a:r>
              <a:rPr lang="es-ES" sz="1300" dirty="0"/>
              <a:t>Cuatro de la Subdirección Técnica de Construcciones, relacionadas con "Gestión Contractual", cuyas acciones estaban enfocadas en: suministro de información a Entes de Control, estabilidad de obras, deficiencia en la validación de cambios en los contratos, y deficiencia en la verificación de actividades presupuestales en obra. </a:t>
            </a:r>
          </a:p>
          <a:p>
            <a:pPr marL="285750" indent="-285750" algn="just">
              <a:buFont typeface="Wingdings"/>
              <a:buChar char="§"/>
            </a:pPr>
            <a:r>
              <a:rPr lang="es-ES" sz="1300" dirty="0"/>
              <a:t>Una de la Subdirección Técnica de Parques relacionadas con "Control Fiscal Interno", cuya acción estaba enfocada en "Energización en canchas sintéticas". </a:t>
            </a:r>
          </a:p>
          <a:p>
            <a:pPr marL="285750" indent="-285750" algn="just">
              <a:buFont typeface="Wingdings"/>
              <a:buChar char="§"/>
            </a:pPr>
            <a:endParaRPr lang="es-ES" sz="1300" dirty="0"/>
          </a:p>
          <a:p>
            <a:pPr algn="just"/>
            <a:r>
              <a:rPr lang="es-ES" sz="1300" dirty="0"/>
              <a:t>De otra parte, del total de 65 acciones, veinte (20) se cuentan con avance y dentro del plazo establecido para su culminación, pertenecientes en su totalidad a la </a:t>
            </a:r>
            <a:r>
              <a:rPr lang="es-ES" sz="1300" u="sng" dirty="0"/>
              <a:t>Subdirección Técnica de Parques</a:t>
            </a:r>
            <a:r>
              <a:rPr lang="es-ES" sz="1300" dirty="0"/>
              <a:t>, así: </a:t>
            </a:r>
          </a:p>
        </p:txBody>
      </p:sp>
    </p:spTree>
    <p:extLst>
      <p:ext uri="{BB962C8B-B14F-4D97-AF65-F5344CB8AC3E}">
        <p14:creationId xmlns:p14="http://schemas.microsoft.com/office/powerpoint/2010/main" val="258572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21" name="Google Shape;171;g11048dd9255_0_31">
            <a:extLst>
              <a:ext uri="{FF2B5EF4-FFF2-40B4-BE49-F238E27FC236}">
                <a16:creationId xmlns:a16="http://schemas.microsoft.com/office/drawing/2014/main" id="{AD06B300-B0F0-0B0C-D927-C411165F0691}"/>
              </a:ext>
            </a:extLst>
          </p:cNvPr>
          <p:cNvSpPr txBox="1">
            <a:spLocks noGrp="1"/>
          </p:cNvSpPr>
          <p:nvPr>
            <p:ph type="title"/>
          </p:nvPr>
        </p:nvSpPr>
        <p:spPr>
          <a:xfrm>
            <a:off x="230820" y="557906"/>
            <a:ext cx="4572000" cy="355215"/>
          </a:xfrm>
          <a:prstGeom prst="rect">
            <a:avLst/>
          </a:prstGeom>
        </p:spPr>
        <p:txBody>
          <a:bodyPr spcFirstLastPara="1" wrap="square" lIns="91425" tIns="45700" rIns="91425" bIns="45700" anchor="ctr" anchorCtr="0">
            <a:normAutofit fontScale="90000"/>
          </a:bodyPr>
          <a:lstStyle/>
          <a:p>
            <a:pPr algn="ctr"/>
            <a:r>
              <a:rPr lang="es-CO" sz="2400" b="1" dirty="0">
                <a:latin typeface="+mj-lt"/>
                <a:ea typeface="Arial"/>
                <a:cs typeface="Arial"/>
                <a:sym typeface="Arial"/>
              </a:rPr>
              <a:t>Avance Plan Veeduría Distrital:</a:t>
            </a:r>
            <a:endParaRPr lang="es-ES" sz="2400" dirty="0">
              <a:latin typeface="+mj-lt"/>
            </a:endParaRPr>
          </a:p>
        </p:txBody>
      </p:sp>
      <p:graphicFrame>
        <p:nvGraphicFramePr>
          <p:cNvPr id="8" name="Diagram 8">
            <a:extLst>
              <a:ext uri="{FF2B5EF4-FFF2-40B4-BE49-F238E27FC236}">
                <a16:creationId xmlns:a16="http://schemas.microsoft.com/office/drawing/2014/main" id="{BEB19DE7-5FEC-BF67-8E44-FA28B4CB8FE0}"/>
              </a:ext>
            </a:extLst>
          </p:cNvPr>
          <p:cNvGraphicFramePr/>
          <p:nvPr>
            <p:extLst>
              <p:ext uri="{D42A27DB-BD31-4B8C-83A1-F6EECF244321}">
                <p14:modId xmlns:p14="http://schemas.microsoft.com/office/powerpoint/2010/main" val="1608329380"/>
              </p:ext>
            </p:extLst>
          </p:nvPr>
        </p:nvGraphicFramePr>
        <p:xfrm>
          <a:off x="638138" y="517048"/>
          <a:ext cx="7558548" cy="291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42" name="CuadroTexto 11">
            <a:extLst>
              <a:ext uri="{FF2B5EF4-FFF2-40B4-BE49-F238E27FC236}">
                <a16:creationId xmlns:a16="http://schemas.microsoft.com/office/drawing/2014/main" id="{BE60C951-E1D3-481B-E9CC-0DDA22F06119}"/>
              </a:ext>
            </a:extLst>
          </p:cNvPr>
          <p:cNvSpPr txBox="1"/>
          <p:nvPr/>
        </p:nvSpPr>
        <p:spPr>
          <a:xfrm>
            <a:off x="638138" y="2949800"/>
            <a:ext cx="8071022"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300" dirty="0"/>
              <a:t>Del total de 18 acciones pendientes de culminar a la fecha según estado de evaluación realizada por la OCI (pendientes de revisión por el EEC); </a:t>
            </a:r>
            <a:endParaRPr lang="en-US" sz="1300" dirty="0"/>
          </a:p>
          <a:p>
            <a:pPr algn="just"/>
            <a:r>
              <a:rPr lang="es-ES" sz="1300" dirty="0"/>
              <a:t>1- Quince (15) de ellas pertenecientes a la Subdirección Administrativa- SAF, que corresponden a la  </a:t>
            </a:r>
            <a:r>
              <a:rPr lang="es-ES" sz="1300" b="1" i="1" dirty="0"/>
              <a:t>"VISITA NTC 6047 SS CIUD- Evaluación de accesibilidad del punto de servicio a la ciudadanía del  IDRD",</a:t>
            </a:r>
            <a:r>
              <a:rPr lang="es-ES" sz="1300" dirty="0"/>
              <a:t> se encuentra sin finalizar, </a:t>
            </a:r>
            <a:r>
              <a:rPr lang="es-CO" sz="1300" dirty="0"/>
              <a:t>debido a que están relacionadas con adecuación de planta física, como: </a:t>
            </a:r>
            <a:r>
              <a:rPr lang="es-CO" sz="1300" u="sng" dirty="0"/>
              <a:t>instalación de bucle magnético, cambio del tamaño del mesón del punto de información, señalización  y adecuación en baños</a:t>
            </a:r>
            <a:r>
              <a:rPr lang="es-CO" sz="1300" dirty="0"/>
              <a:t>, no se podrán ejecutar , toda vez que las instalaciones donde funciona la sede administrativa no le pertenecen al IDRD.  </a:t>
            </a:r>
            <a:endParaRPr lang="en-US" sz="1300" dirty="0"/>
          </a:p>
          <a:p>
            <a:pPr algn="just"/>
            <a:r>
              <a:rPr lang="es-CO" sz="1300" dirty="0"/>
              <a:t>2- Tres (3) corresponden a la Oficina de Control Disciplinario Interno, son de tipo disciplinario y se encuentran en investigación disciplinaria.</a:t>
            </a:r>
            <a:endParaRPr lang="en-US" sz="1300" dirty="0"/>
          </a:p>
          <a:p>
            <a:pPr algn="just"/>
            <a:endParaRPr lang="es-CO" sz="1300" dirty="0"/>
          </a:p>
          <a:p>
            <a:pPr algn="just"/>
            <a:r>
              <a:rPr lang="es-CO" sz="1300" dirty="0"/>
              <a:t>Observación: Se solicitó a la SAF, informe consolidado a corte 31 de mayo de la vigencia, el estado del Plan de Mejoramiento, en el que se incluya justificación de las recomendaciones, que definitivamente no se atenderán por parte de la entidad y aporte de avance de las que se encuentran ejecutadas y por cumplir. </a:t>
            </a:r>
            <a:endParaRPr lang="en-US" sz="1300" dirty="0"/>
          </a:p>
        </p:txBody>
      </p:sp>
    </p:spTree>
    <p:extLst>
      <p:ext uri="{BB962C8B-B14F-4D97-AF65-F5344CB8AC3E}">
        <p14:creationId xmlns:p14="http://schemas.microsoft.com/office/powerpoint/2010/main" val="1573284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1048dd9255_0_31"/>
          <p:cNvSpPr txBox="1">
            <a:spLocks noGrp="1"/>
          </p:cNvSpPr>
          <p:nvPr>
            <p:ph type="title"/>
          </p:nvPr>
        </p:nvSpPr>
        <p:spPr>
          <a:xfrm>
            <a:off x="639194" y="185425"/>
            <a:ext cx="3338004" cy="480782"/>
          </a:xfrm>
          <a:prstGeom prst="rect">
            <a:avLst/>
          </a:prstGeom>
        </p:spPr>
        <p:txBody>
          <a:bodyPr spcFirstLastPara="1" wrap="square" lIns="91425" tIns="45700" rIns="91425" bIns="45700" anchor="ctr" anchorCtr="0">
            <a:normAutofit/>
          </a:bodyPr>
          <a:lstStyle/>
          <a:p>
            <a:pPr algn="ctr"/>
            <a:r>
              <a:rPr lang="es-CO" sz="2400" b="1" dirty="0">
                <a:latin typeface="Arial"/>
                <a:ea typeface="Arial"/>
                <a:cs typeface="Arial"/>
                <a:sym typeface="Arial"/>
              </a:rPr>
              <a:t>Avance Plan Archivo:</a:t>
            </a:r>
            <a:endParaRPr lang="es-ES" sz="2400" dirty="0"/>
          </a:p>
        </p:txBody>
      </p:sp>
      <p:sp>
        <p:nvSpPr>
          <p:cNvPr id="174" name="Google Shape;174;g11048dd9255_0_31"/>
          <p:cNvSpPr txBox="1"/>
          <p:nvPr/>
        </p:nvSpPr>
        <p:spPr>
          <a:xfrm>
            <a:off x="511839" y="1955777"/>
            <a:ext cx="8356953" cy="4078009"/>
          </a:xfrm>
          <a:prstGeom prst="rect">
            <a:avLst/>
          </a:prstGeom>
          <a:noFill/>
          <a:ln>
            <a:noFill/>
          </a:ln>
        </p:spPr>
        <p:txBody>
          <a:bodyPr spcFirstLastPara="1" wrap="square" lIns="91425" tIns="91425" rIns="91425" bIns="91425" anchor="t" anchorCtr="0">
            <a:spAutoFit/>
          </a:bodyPr>
          <a:lstStyle/>
          <a:p>
            <a:pPr algn="just"/>
            <a:r>
              <a:rPr lang="es" sz="1100" dirty="0">
                <a:latin typeface="+mj-lt"/>
              </a:rPr>
              <a:t>Actividades ejecutadas: </a:t>
            </a:r>
            <a:endParaRPr lang="en-US" sz="1100" dirty="0">
              <a:latin typeface="+mj-lt"/>
            </a:endParaRPr>
          </a:p>
          <a:p>
            <a:pPr marL="171450" indent="-171450" algn="just">
              <a:buChar char="•"/>
            </a:pPr>
            <a:r>
              <a:rPr lang="es" sz="1100" dirty="0">
                <a:latin typeface="+mj-lt"/>
              </a:rPr>
              <a:t>Comité del Institucional de Gestión y Desempeño, aprobaron las Tablas de Valoración Documental del Fondo Acumulado- TVD. </a:t>
            </a:r>
          </a:p>
          <a:p>
            <a:pPr marL="171450" indent="-171450" algn="just">
              <a:buChar char="•"/>
            </a:pPr>
            <a:r>
              <a:rPr lang="es" sz="1100" dirty="0">
                <a:latin typeface="+mj-lt"/>
              </a:rPr>
              <a:t>Remisión de las Tablas de Valoración Documental del Fondo Acumulado- TVD, para convalidación ante el Concejo Distrital de Archivos de Bogotá. </a:t>
            </a:r>
          </a:p>
          <a:p>
            <a:pPr marL="171450" indent="-171450" algn="just">
              <a:buChar char="•"/>
            </a:pPr>
            <a:endParaRPr lang="es" sz="1100" dirty="0">
              <a:latin typeface="+mj-lt"/>
            </a:endParaRPr>
          </a:p>
          <a:p>
            <a:pPr algn="just"/>
            <a:r>
              <a:rPr lang="es" sz="1100" dirty="0">
                <a:latin typeface="+mj-lt"/>
              </a:rPr>
              <a:t>Resultados: </a:t>
            </a:r>
          </a:p>
          <a:p>
            <a:pPr marL="171450" indent="-171450" algn="just">
              <a:buChar char="•"/>
            </a:pPr>
            <a:r>
              <a:rPr lang="es" sz="1100" dirty="0">
                <a:latin typeface="+mj-lt"/>
              </a:rPr>
              <a:t>Concejo Distrital de Archivos de Bogotá evidenció el no cumplimiento de algunos de los requisitos técnicos y observaciones a documentación aportada. </a:t>
            </a:r>
          </a:p>
          <a:p>
            <a:pPr algn="just"/>
            <a:endParaRPr lang="es" sz="1100" dirty="0">
              <a:latin typeface="+mj-lt"/>
            </a:endParaRPr>
          </a:p>
          <a:p>
            <a:pPr marL="171450" indent="-171450" algn="just">
              <a:buChar char="•"/>
            </a:pPr>
            <a:r>
              <a:rPr lang="es" sz="1100" dirty="0">
                <a:latin typeface="+mj-lt"/>
              </a:rPr>
              <a:t>IDRD.  Actividades pendientes por culminar: </a:t>
            </a:r>
            <a:endParaRPr lang="es-CO" sz="1100" dirty="0">
              <a:latin typeface="+mj-lt"/>
            </a:endParaRPr>
          </a:p>
          <a:p>
            <a:pPr marL="228600" indent="-228600" algn="just">
              <a:buAutoNum type="arabicPeriod"/>
            </a:pPr>
            <a:r>
              <a:rPr lang="es-CO" sz="1100" dirty="0">
                <a:latin typeface="+mj-lt"/>
              </a:rPr>
              <a:t>Certificado y acto administrativo de convalidación de las TVD </a:t>
            </a:r>
          </a:p>
          <a:p>
            <a:pPr marL="228600" indent="-228600" algn="just">
              <a:buAutoNum type="arabicPeriod"/>
            </a:pPr>
            <a:r>
              <a:rPr lang="es-CO" sz="1100" dirty="0">
                <a:latin typeface="+mj-lt"/>
              </a:rPr>
              <a:t>Publicación de las TVD en la página web de la entidad</a:t>
            </a:r>
          </a:p>
          <a:p>
            <a:pPr marL="228600" indent="-228600" algn="just">
              <a:buAutoNum type="arabicPeriod"/>
            </a:pPr>
            <a:r>
              <a:rPr lang="es-CO" sz="1100" dirty="0">
                <a:latin typeface="+mj-lt"/>
              </a:rPr>
              <a:t>Certificación del Registro Único de Series Documentales – RUSD. </a:t>
            </a:r>
          </a:p>
          <a:p>
            <a:pPr algn="just"/>
            <a:endParaRPr lang="es-CO" sz="1100" dirty="0">
              <a:latin typeface="+mj-lt"/>
            </a:endParaRPr>
          </a:p>
          <a:p>
            <a:pPr algn="just"/>
            <a:r>
              <a:rPr lang="es" sz="1100" dirty="0">
                <a:latin typeface="+mj-lt"/>
              </a:rPr>
              <a:t>Recomendaciones: </a:t>
            </a:r>
            <a:endParaRPr lang="es-CO" sz="1100" dirty="0">
              <a:latin typeface="+mj-lt"/>
            </a:endParaRPr>
          </a:p>
          <a:p>
            <a:pPr marL="171450" indent="-171450" algn="just">
              <a:buFont typeface="Arial,Sans-Serif"/>
              <a:buChar char="•"/>
            </a:pPr>
            <a:r>
              <a:rPr lang="es" sz="1100" dirty="0">
                <a:latin typeface="+mj-lt"/>
              </a:rPr>
              <a:t>Dar celeridad en la revisión y subsanación de las observaciones dadas por el Concejo Distrital de Archivos de Bogotá, para su evaluación técnica y convalidación.</a:t>
            </a:r>
            <a:endParaRPr lang="es-CO" sz="1100" dirty="0">
              <a:latin typeface="+mj-lt"/>
            </a:endParaRPr>
          </a:p>
          <a:p>
            <a:pPr algn="just"/>
            <a:endParaRPr lang="es-CO" sz="1100" dirty="0">
              <a:latin typeface="+mj-lt"/>
            </a:endParaRPr>
          </a:p>
          <a:p>
            <a:pPr algn="just"/>
            <a:r>
              <a:rPr lang="es-ES" sz="1100" b="1" dirty="0">
                <a:latin typeface="+mj-lt"/>
              </a:rPr>
              <a:t>NOTA: </a:t>
            </a:r>
            <a:r>
              <a:rPr lang="es-ES" sz="1100" dirty="0">
                <a:latin typeface="+mj-lt"/>
              </a:rPr>
              <a:t>El plan será complementado en segundo semestre antes de su sistematización PANDORA, una vez realizado el seguimiento de las acciones efectuadas por la administración 2020-2023 en desarrollo de la Política de Archivos y Gestión Documental - Circular Externa 03 del 15 de mayo de 2023 AGN. Así mismo con las visitas previstas y acciones resultantes por parte del Archivo Distrital.</a:t>
            </a:r>
          </a:p>
          <a:p>
            <a:pPr algn="just"/>
            <a:endParaRPr lang="es-CO" sz="1100" dirty="0">
              <a:latin typeface="+mj-lt"/>
            </a:endParaRPr>
          </a:p>
        </p:txBody>
      </p:sp>
      <p:graphicFrame>
        <p:nvGraphicFramePr>
          <p:cNvPr id="3" name="Tabla 2">
            <a:extLst>
              <a:ext uri="{FF2B5EF4-FFF2-40B4-BE49-F238E27FC236}">
                <a16:creationId xmlns:a16="http://schemas.microsoft.com/office/drawing/2014/main" id="{4D7E6C23-FBB1-4482-8EB9-D91903C64E1F}"/>
              </a:ext>
            </a:extLst>
          </p:cNvPr>
          <p:cNvGraphicFramePr>
            <a:graphicFrameLocks noGrp="1"/>
          </p:cNvGraphicFramePr>
          <p:nvPr>
            <p:extLst>
              <p:ext uri="{D42A27DB-BD31-4B8C-83A1-F6EECF244321}">
                <p14:modId xmlns:p14="http://schemas.microsoft.com/office/powerpoint/2010/main" val="1814527726"/>
              </p:ext>
            </p:extLst>
          </p:nvPr>
        </p:nvGraphicFramePr>
        <p:xfrm>
          <a:off x="783725" y="751512"/>
          <a:ext cx="7147862" cy="913003"/>
        </p:xfrm>
        <a:graphic>
          <a:graphicData uri="http://schemas.openxmlformats.org/drawingml/2006/table">
            <a:tbl>
              <a:tblPr firstRow="1" firstCol="1" bandRow="1">
                <a:tableStyleId>{1F8FEEE7-6C86-408D-9B0D-B8F2A133928B}</a:tableStyleId>
              </a:tblPr>
              <a:tblGrid>
                <a:gridCol w="906302">
                  <a:extLst>
                    <a:ext uri="{9D8B030D-6E8A-4147-A177-3AD203B41FA5}">
                      <a16:colId xmlns:a16="http://schemas.microsoft.com/office/drawing/2014/main" val="2083221133"/>
                    </a:ext>
                  </a:extLst>
                </a:gridCol>
                <a:gridCol w="787847">
                  <a:extLst>
                    <a:ext uri="{9D8B030D-6E8A-4147-A177-3AD203B41FA5}">
                      <a16:colId xmlns:a16="http://schemas.microsoft.com/office/drawing/2014/main" val="870899189"/>
                    </a:ext>
                  </a:extLst>
                </a:gridCol>
                <a:gridCol w="1126518">
                  <a:extLst>
                    <a:ext uri="{9D8B030D-6E8A-4147-A177-3AD203B41FA5}">
                      <a16:colId xmlns:a16="http://schemas.microsoft.com/office/drawing/2014/main" val="4229484226"/>
                    </a:ext>
                  </a:extLst>
                </a:gridCol>
                <a:gridCol w="906302">
                  <a:extLst>
                    <a:ext uri="{9D8B030D-6E8A-4147-A177-3AD203B41FA5}">
                      <a16:colId xmlns:a16="http://schemas.microsoft.com/office/drawing/2014/main" val="1648292654"/>
                    </a:ext>
                  </a:extLst>
                </a:gridCol>
                <a:gridCol w="906302">
                  <a:extLst>
                    <a:ext uri="{9D8B030D-6E8A-4147-A177-3AD203B41FA5}">
                      <a16:colId xmlns:a16="http://schemas.microsoft.com/office/drawing/2014/main" val="492095563"/>
                    </a:ext>
                  </a:extLst>
                </a:gridCol>
                <a:gridCol w="972287">
                  <a:extLst>
                    <a:ext uri="{9D8B030D-6E8A-4147-A177-3AD203B41FA5}">
                      <a16:colId xmlns:a16="http://schemas.microsoft.com/office/drawing/2014/main" val="1075781138"/>
                    </a:ext>
                  </a:extLst>
                </a:gridCol>
                <a:gridCol w="1542304">
                  <a:extLst>
                    <a:ext uri="{9D8B030D-6E8A-4147-A177-3AD203B41FA5}">
                      <a16:colId xmlns:a16="http://schemas.microsoft.com/office/drawing/2014/main" val="2547154310"/>
                    </a:ext>
                  </a:extLst>
                </a:gridCol>
              </a:tblGrid>
              <a:tr h="0">
                <a:tc>
                  <a:txBody>
                    <a:bodyPr/>
                    <a:lstStyle/>
                    <a:p>
                      <a:pPr algn="ctr">
                        <a:lnSpc>
                          <a:spcPct val="107000"/>
                        </a:lnSpc>
                        <a:spcAft>
                          <a:spcPts val="0"/>
                        </a:spcAft>
                        <a:tabLst>
                          <a:tab pos="2209800" algn="l"/>
                        </a:tabLst>
                      </a:pPr>
                      <a:r>
                        <a:rPr lang="es-CO" sz="1200" b="1">
                          <a:solidFill>
                            <a:schemeClr val="bg1"/>
                          </a:solidFill>
                          <a:effectLst/>
                          <a:latin typeface="Calibri"/>
                          <a:cs typeface="Calibri"/>
                        </a:rPr>
                        <a:t>Vigencia</a:t>
                      </a:r>
                      <a:endParaRPr lang="es-CO" sz="1200" b="1">
                        <a:solidFill>
                          <a:schemeClr val="bg1"/>
                        </a:solidFill>
                        <a:effectLst/>
                        <a:latin typeface="Calibri"/>
                        <a:ea typeface="Calibri"/>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lnSpc>
                          <a:spcPct val="107000"/>
                        </a:lnSpc>
                        <a:spcAft>
                          <a:spcPts val="0"/>
                        </a:spcAft>
                        <a:tabLst>
                          <a:tab pos="2209800" algn="l"/>
                        </a:tabLst>
                      </a:pPr>
                      <a:r>
                        <a:rPr lang="es-CO" sz="1200" b="1">
                          <a:solidFill>
                            <a:schemeClr val="bg1"/>
                          </a:solidFill>
                          <a:effectLst/>
                          <a:latin typeface="Calibri"/>
                          <a:cs typeface="Calibri"/>
                        </a:rPr>
                        <a:t>Hallazgo</a:t>
                      </a:r>
                      <a:endParaRPr lang="es-CO" sz="1200" b="1">
                        <a:solidFill>
                          <a:schemeClr val="bg1"/>
                        </a:solidFill>
                        <a:effectLst/>
                        <a:latin typeface="Calibri"/>
                        <a:ea typeface="Calibri"/>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lnSpc>
                          <a:spcPct val="107000"/>
                        </a:lnSpc>
                        <a:spcAft>
                          <a:spcPts val="0"/>
                        </a:spcAft>
                        <a:tabLst>
                          <a:tab pos="2209800" algn="l"/>
                        </a:tabLst>
                      </a:pPr>
                      <a:r>
                        <a:rPr lang="es-CO" sz="1200" b="1">
                          <a:solidFill>
                            <a:schemeClr val="bg1"/>
                          </a:solidFill>
                          <a:effectLst/>
                          <a:latin typeface="Calibri"/>
                          <a:cs typeface="Calibri"/>
                        </a:rPr>
                        <a:t>No. Acciones (Tareas)</a:t>
                      </a:r>
                      <a:endParaRPr lang="es-CO" sz="1200" b="1">
                        <a:solidFill>
                          <a:schemeClr val="bg1"/>
                        </a:solidFill>
                        <a:effectLst/>
                        <a:latin typeface="Calibri"/>
                        <a:ea typeface="Calibri"/>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lnSpc>
                          <a:spcPct val="107000"/>
                        </a:lnSpc>
                        <a:spcAft>
                          <a:spcPts val="0"/>
                        </a:spcAft>
                        <a:tabLst>
                          <a:tab pos="2209800" algn="l"/>
                        </a:tabLst>
                      </a:pPr>
                      <a:r>
                        <a:rPr lang="es-CO" sz="1200" b="1" dirty="0">
                          <a:solidFill>
                            <a:schemeClr val="bg1"/>
                          </a:solidFill>
                          <a:effectLst/>
                          <a:latin typeface="Calibri"/>
                          <a:cs typeface="Calibri"/>
                        </a:rPr>
                        <a:t>Acciones</a:t>
                      </a:r>
                    </a:p>
                    <a:p>
                      <a:pPr algn="ctr">
                        <a:lnSpc>
                          <a:spcPct val="107000"/>
                        </a:lnSpc>
                        <a:spcAft>
                          <a:spcPts val="0"/>
                        </a:spcAft>
                        <a:tabLst>
                          <a:tab pos="2209800" algn="l"/>
                        </a:tabLst>
                      </a:pPr>
                      <a:r>
                        <a:rPr lang="es-CO" sz="1200" b="1" dirty="0">
                          <a:solidFill>
                            <a:schemeClr val="bg1"/>
                          </a:solidFill>
                          <a:effectLst/>
                          <a:latin typeface="Calibri"/>
                          <a:cs typeface="Calibri"/>
                        </a:rPr>
                        <a:t>(Tareas)</a:t>
                      </a:r>
                      <a:endParaRPr lang="es-CO" sz="1200" b="1" dirty="0">
                        <a:solidFill>
                          <a:schemeClr val="bg1"/>
                        </a:solidFill>
                        <a:effectLst/>
                        <a:latin typeface="Calibri"/>
                        <a:ea typeface="Calibri"/>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lnSpc>
                          <a:spcPct val="107000"/>
                        </a:lnSpc>
                        <a:spcAft>
                          <a:spcPts val="0"/>
                        </a:spcAft>
                        <a:tabLst>
                          <a:tab pos="2209800" algn="l"/>
                        </a:tabLst>
                      </a:pPr>
                      <a:r>
                        <a:rPr lang="es-CO" sz="1200" b="1">
                          <a:solidFill>
                            <a:schemeClr val="bg1"/>
                          </a:solidFill>
                          <a:effectLst/>
                          <a:latin typeface="Calibri"/>
                          <a:cs typeface="Calibri"/>
                        </a:rPr>
                        <a:t>Grado de avance</a:t>
                      </a:r>
                      <a:endParaRPr lang="es-CO" sz="1200" b="1">
                        <a:solidFill>
                          <a:schemeClr val="bg1"/>
                        </a:solidFill>
                        <a:effectLst/>
                        <a:latin typeface="Calibri"/>
                        <a:ea typeface="Calibri"/>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lnSpc>
                          <a:spcPct val="107000"/>
                        </a:lnSpc>
                        <a:spcAft>
                          <a:spcPts val="0"/>
                        </a:spcAft>
                        <a:tabLst>
                          <a:tab pos="2209800" algn="l"/>
                        </a:tabLst>
                      </a:pPr>
                      <a:r>
                        <a:rPr lang="es-CO" sz="1200" b="1">
                          <a:solidFill>
                            <a:schemeClr val="bg1"/>
                          </a:solidFill>
                          <a:effectLst/>
                          <a:latin typeface="Calibri"/>
                          <a:cs typeface="Calibri"/>
                        </a:rPr>
                        <a:t>Avance acumulado</a:t>
                      </a:r>
                      <a:endParaRPr lang="es-CO" sz="1200" b="1">
                        <a:solidFill>
                          <a:schemeClr val="bg1"/>
                        </a:solidFill>
                        <a:effectLst/>
                        <a:latin typeface="Calibri"/>
                        <a:ea typeface="Calibri"/>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lnSpc>
                          <a:spcPct val="107000"/>
                        </a:lnSpc>
                        <a:spcAft>
                          <a:spcPts val="0"/>
                        </a:spcAft>
                        <a:tabLst>
                          <a:tab pos="2209800" algn="l"/>
                        </a:tabLst>
                      </a:pPr>
                      <a:r>
                        <a:rPr lang="es-CO" sz="1200" b="1">
                          <a:solidFill>
                            <a:schemeClr val="bg1"/>
                          </a:solidFill>
                          <a:effectLst/>
                          <a:latin typeface="Calibri"/>
                          <a:cs typeface="Calibri"/>
                        </a:rPr>
                        <a:t>Estado de avance</a:t>
                      </a:r>
                      <a:endParaRPr lang="es-CO" sz="1200" b="1">
                        <a:solidFill>
                          <a:schemeClr val="bg1"/>
                        </a:solidFill>
                        <a:effectLst/>
                        <a:latin typeface="Calibri"/>
                        <a:ea typeface="Calibri"/>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051689182"/>
                  </a:ext>
                </a:extLst>
              </a:tr>
              <a:tr h="0">
                <a:tc rowSpan="3">
                  <a:txBody>
                    <a:bodyPr/>
                    <a:lstStyle/>
                    <a:p>
                      <a:pPr algn="ctr">
                        <a:lnSpc>
                          <a:spcPct val="107000"/>
                        </a:lnSpc>
                        <a:spcAft>
                          <a:spcPts val="0"/>
                        </a:spcAft>
                        <a:tabLst>
                          <a:tab pos="2209800" algn="l"/>
                        </a:tabLst>
                      </a:pPr>
                      <a:endParaRPr lang="es-CO" sz="1100">
                        <a:effectLst/>
                        <a:latin typeface="Calibri"/>
                        <a:cs typeface="Calibri"/>
                      </a:endParaRPr>
                    </a:p>
                    <a:p>
                      <a:pPr algn="ctr">
                        <a:lnSpc>
                          <a:spcPct val="107000"/>
                        </a:lnSpc>
                        <a:spcAft>
                          <a:spcPts val="0"/>
                        </a:spcAft>
                        <a:tabLst>
                          <a:tab pos="2209800" algn="l"/>
                        </a:tabLst>
                      </a:pPr>
                      <a:r>
                        <a:rPr lang="es-CO" sz="1100">
                          <a:effectLst/>
                          <a:latin typeface="Calibri"/>
                          <a:cs typeface="Calibri"/>
                        </a:rPr>
                        <a:t>2017</a:t>
                      </a:r>
                      <a:endParaRPr lang="es-CO" sz="1100">
                        <a:effectLst/>
                        <a:latin typeface="Calibri"/>
                        <a:ea typeface="Calibri" panose="020F0502020204030204" pitchFamily="34" charset="0"/>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rowSpan="3">
                  <a:txBody>
                    <a:bodyPr/>
                    <a:lstStyle/>
                    <a:p>
                      <a:pPr>
                        <a:lnSpc>
                          <a:spcPct val="107000"/>
                        </a:lnSpc>
                        <a:spcAft>
                          <a:spcPts val="0"/>
                        </a:spcAft>
                        <a:tabLst>
                          <a:tab pos="2209800" algn="l"/>
                        </a:tabLst>
                      </a:pPr>
                      <a:endParaRPr lang="es-CO" sz="1100">
                        <a:effectLst/>
                        <a:latin typeface="Calibri"/>
                        <a:cs typeface="Calibri"/>
                      </a:endParaRPr>
                    </a:p>
                    <a:p>
                      <a:pPr algn="ctr">
                        <a:lnSpc>
                          <a:spcPct val="107000"/>
                        </a:lnSpc>
                        <a:spcAft>
                          <a:spcPts val="0"/>
                        </a:spcAft>
                        <a:tabLst>
                          <a:tab pos="2209800" algn="l"/>
                        </a:tabLst>
                      </a:pPr>
                      <a:r>
                        <a:rPr lang="es-CO" sz="1100">
                          <a:effectLst/>
                          <a:latin typeface="Calibri"/>
                          <a:cs typeface="Calibri"/>
                        </a:rPr>
                        <a:t>2</a:t>
                      </a:r>
                      <a:endParaRPr lang="es-CO" sz="1100">
                        <a:effectLst/>
                        <a:latin typeface="Calibri"/>
                        <a:ea typeface="Calibri" panose="020F0502020204030204" pitchFamily="34" charset="0"/>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rowSpan="3">
                  <a:txBody>
                    <a:bodyPr/>
                    <a:lstStyle/>
                    <a:p>
                      <a:pPr algn="ctr">
                        <a:lnSpc>
                          <a:spcPct val="107000"/>
                        </a:lnSpc>
                        <a:spcAft>
                          <a:spcPts val="0"/>
                        </a:spcAft>
                        <a:tabLst>
                          <a:tab pos="2209800" algn="l"/>
                        </a:tabLst>
                      </a:pPr>
                      <a:endParaRPr lang="es-CO" sz="1100">
                        <a:effectLst/>
                        <a:latin typeface="Calibri"/>
                        <a:cs typeface="Calibri"/>
                      </a:endParaRPr>
                    </a:p>
                    <a:p>
                      <a:pPr algn="ctr">
                        <a:lnSpc>
                          <a:spcPct val="107000"/>
                        </a:lnSpc>
                        <a:spcAft>
                          <a:spcPts val="0"/>
                        </a:spcAft>
                        <a:tabLst>
                          <a:tab pos="2209800" algn="l"/>
                        </a:tabLst>
                      </a:pPr>
                      <a:r>
                        <a:rPr lang="es-CO" sz="1100">
                          <a:effectLst/>
                          <a:latin typeface="Calibri"/>
                          <a:cs typeface="Calibri"/>
                        </a:rPr>
                        <a:t>3</a:t>
                      </a:r>
                      <a:endParaRPr lang="es-CO" sz="1100">
                        <a:effectLst/>
                        <a:latin typeface="Calibri"/>
                        <a:ea typeface="Calibri" panose="020F0502020204030204" pitchFamily="34" charset="0"/>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107000"/>
                        </a:lnSpc>
                        <a:spcAft>
                          <a:spcPts val="0"/>
                        </a:spcAft>
                        <a:tabLst>
                          <a:tab pos="2209800" algn="l"/>
                        </a:tabLst>
                      </a:pPr>
                      <a:r>
                        <a:rPr lang="es-CO" sz="1100">
                          <a:effectLst/>
                          <a:latin typeface="Calibri"/>
                          <a:cs typeface="Calibri"/>
                        </a:rPr>
                        <a:t>1</a:t>
                      </a:r>
                      <a:endParaRPr lang="es-CO" sz="1100">
                        <a:effectLst/>
                        <a:latin typeface="Calibri"/>
                        <a:ea typeface="Calibri" panose="020F0502020204030204" pitchFamily="34" charset="0"/>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107000"/>
                        </a:lnSpc>
                        <a:spcAft>
                          <a:spcPts val="0"/>
                        </a:spcAft>
                        <a:tabLst>
                          <a:tab pos="2209800" algn="l"/>
                        </a:tabLst>
                      </a:pPr>
                      <a:r>
                        <a:rPr lang="es-CO" sz="1100">
                          <a:effectLst/>
                          <a:latin typeface="Calibri"/>
                          <a:cs typeface="Calibri"/>
                        </a:rPr>
                        <a:t>100%</a:t>
                      </a:r>
                      <a:endParaRPr lang="es-CO" sz="1100">
                        <a:effectLst/>
                        <a:latin typeface="Calibri"/>
                        <a:ea typeface="Calibri" panose="020F0502020204030204" pitchFamily="34" charset="0"/>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rowSpan="3">
                  <a:txBody>
                    <a:bodyPr/>
                    <a:lstStyle/>
                    <a:p>
                      <a:pPr>
                        <a:lnSpc>
                          <a:spcPct val="107000"/>
                        </a:lnSpc>
                        <a:spcAft>
                          <a:spcPts val="0"/>
                        </a:spcAft>
                        <a:tabLst>
                          <a:tab pos="2209800" algn="l"/>
                        </a:tabLst>
                      </a:pPr>
                      <a:endParaRPr lang="es-CO" sz="1100">
                        <a:effectLst/>
                        <a:latin typeface="Calibri"/>
                        <a:cs typeface="Calibri"/>
                      </a:endParaRPr>
                    </a:p>
                    <a:p>
                      <a:pPr algn="ctr">
                        <a:lnSpc>
                          <a:spcPct val="107000"/>
                        </a:lnSpc>
                        <a:spcAft>
                          <a:spcPts val="0"/>
                        </a:spcAft>
                        <a:tabLst>
                          <a:tab pos="2209800" algn="l"/>
                        </a:tabLst>
                      </a:pPr>
                      <a:r>
                        <a:rPr lang="es-CO" sz="1100">
                          <a:effectLst/>
                          <a:latin typeface="Calibri"/>
                          <a:cs typeface="Calibri"/>
                        </a:rPr>
                        <a:t>89,3%</a:t>
                      </a:r>
                      <a:endParaRPr lang="es-CO" sz="1100">
                        <a:effectLst/>
                        <a:latin typeface="Calibri"/>
                        <a:ea typeface="Calibri" panose="020F0502020204030204" pitchFamily="34" charset="0"/>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rowSpan="3">
                  <a:txBody>
                    <a:bodyPr/>
                    <a:lstStyle/>
                    <a:p>
                      <a:pPr>
                        <a:lnSpc>
                          <a:spcPct val="107000"/>
                        </a:lnSpc>
                        <a:spcAft>
                          <a:spcPts val="0"/>
                        </a:spcAft>
                        <a:tabLst>
                          <a:tab pos="2209800" algn="l"/>
                        </a:tabLst>
                      </a:pPr>
                      <a:r>
                        <a:rPr lang="es-CO" sz="1100">
                          <a:effectLst/>
                          <a:latin typeface="Calibri"/>
                          <a:cs typeface="Calibri"/>
                        </a:rPr>
                        <a:t>Acción con avance, no culminada, con plazo vencido.</a:t>
                      </a:r>
                      <a:endParaRPr lang="es-CO" sz="1100">
                        <a:effectLst/>
                        <a:latin typeface="Calibri"/>
                        <a:ea typeface="Calibri" panose="020F0502020204030204" pitchFamily="34" charset="0"/>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39487269"/>
                  </a:ext>
                </a:extLst>
              </a:tr>
              <a:tr h="0">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lnSpc>
                          <a:spcPct val="107000"/>
                        </a:lnSpc>
                        <a:spcAft>
                          <a:spcPts val="0"/>
                        </a:spcAft>
                        <a:tabLst>
                          <a:tab pos="2209800" algn="l"/>
                        </a:tabLst>
                      </a:pPr>
                      <a:r>
                        <a:rPr lang="es-CO" sz="1100">
                          <a:effectLst/>
                          <a:latin typeface="Calibri"/>
                          <a:cs typeface="Calibri"/>
                        </a:rPr>
                        <a:t>2</a:t>
                      </a:r>
                      <a:endParaRPr lang="es-CO" sz="1100">
                        <a:effectLst/>
                        <a:latin typeface="Calibri"/>
                        <a:ea typeface="Calibri" panose="020F0502020204030204" pitchFamily="34" charset="0"/>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107000"/>
                        </a:lnSpc>
                        <a:spcAft>
                          <a:spcPts val="0"/>
                        </a:spcAft>
                        <a:tabLst>
                          <a:tab pos="2209800" algn="l"/>
                        </a:tabLst>
                      </a:pPr>
                      <a:r>
                        <a:rPr lang="es-CO" sz="1100">
                          <a:effectLst/>
                          <a:latin typeface="Calibri"/>
                          <a:cs typeface="Calibri"/>
                        </a:rPr>
                        <a:t>100%</a:t>
                      </a:r>
                      <a:endParaRPr lang="es-CO" sz="1100">
                        <a:effectLst/>
                        <a:latin typeface="Calibri"/>
                        <a:ea typeface="Calibri" panose="020F0502020204030204" pitchFamily="34" charset="0"/>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493311978"/>
                  </a:ext>
                </a:extLst>
              </a:tr>
              <a:tr h="0">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lnSpc>
                          <a:spcPct val="107000"/>
                        </a:lnSpc>
                        <a:spcAft>
                          <a:spcPts val="0"/>
                        </a:spcAft>
                        <a:tabLst>
                          <a:tab pos="2209800" algn="l"/>
                        </a:tabLst>
                      </a:pPr>
                      <a:r>
                        <a:rPr lang="es-CO" sz="1100">
                          <a:effectLst/>
                          <a:latin typeface="Calibri"/>
                          <a:cs typeface="Calibri"/>
                        </a:rPr>
                        <a:t>3</a:t>
                      </a:r>
                      <a:endParaRPr lang="es-CO" sz="1100">
                        <a:effectLst/>
                        <a:latin typeface="Calibri"/>
                        <a:ea typeface="Calibri" panose="020F0502020204030204" pitchFamily="34" charset="0"/>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107000"/>
                        </a:lnSpc>
                        <a:spcAft>
                          <a:spcPts val="0"/>
                        </a:spcAft>
                        <a:tabLst>
                          <a:tab pos="2209800" algn="l"/>
                        </a:tabLst>
                      </a:pPr>
                      <a:r>
                        <a:rPr lang="es-CO" sz="1100" dirty="0">
                          <a:effectLst/>
                          <a:latin typeface="Calibri"/>
                          <a:cs typeface="Calibri"/>
                        </a:rPr>
                        <a:t>68%</a:t>
                      </a:r>
                      <a:endParaRPr lang="es-CO" sz="1100" dirty="0">
                        <a:effectLst/>
                        <a:latin typeface="Calibri"/>
                        <a:ea typeface="Calibri" panose="020F0502020204030204" pitchFamily="34" charset="0"/>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32203948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1048dd9255_0_46"/>
          <p:cNvSpPr txBox="1">
            <a:spLocks noGrp="1"/>
          </p:cNvSpPr>
          <p:nvPr>
            <p:ph type="title"/>
          </p:nvPr>
        </p:nvSpPr>
        <p:spPr>
          <a:xfrm>
            <a:off x="407723" y="336987"/>
            <a:ext cx="8039956" cy="517844"/>
          </a:xfrm>
          <a:prstGeom prst="rect">
            <a:avLst/>
          </a:prstGeom>
        </p:spPr>
        <p:txBody>
          <a:bodyPr spcFirstLastPara="1" wrap="square" lIns="91425" tIns="45700" rIns="91425" bIns="45700" anchor="ctr" anchorCtr="0">
            <a:normAutofit fontScale="90000"/>
          </a:bodyPr>
          <a:lstStyle/>
          <a:p>
            <a:pPr algn="ctr"/>
            <a:r>
              <a:rPr lang="es-CO" sz="2700" b="1" dirty="0">
                <a:latin typeface="Arial"/>
                <a:cs typeface="Arial"/>
              </a:rPr>
              <a:t>Plan de Mejoramiento Interno. </a:t>
            </a:r>
            <a:r>
              <a:rPr lang="es-CO" sz="2400" b="1" dirty="0">
                <a:latin typeface="Arial"/>
                <a:cs typeface="Arial"/>
              </a:rPr>
              <a:t>corte 30 de abril de 2023 </a:t>
            </a:r>
            <a:endParaRPr lang="es-ES" sz="2400" dirty="0"/>
          </a:p>
        </p:txBody>
      </p:sp>
      <p:graphicFrame>
        <p:nvGraphicFramePr>
          <p:cNvPr id="3" name="Tabla 2">
            <a:extLst>
              <a:ext uri="{FF2B5EF4-FFF2-40B4-BE49-F238E27FC236}">
                <a16:creationId xmlns:a16="http://schemas.microsoft.com/office/drawing/2014/main" id="{74420E64-D973-01DA-D4BD-EC139261D025}"/>
              </a:ext>
            </a:extLst>
          </p:cNvPr>
          <p:cNvGraphicFramePr>
            <a:graphicFrameLocks noGrp="1"/>
          </p:cNvGraphicFramePr>
          <p:nvPr>
            <p:extLst>
              <p:ext uri="{D42A27DB-BD31-4B8C-83A1-F6EECF244321}">
                <p14:modId xmlns:p14="http://schemas.microsoft.com/office/powerpoint/2010/main" val="2614791792"/>
              </p:ext>
            </p:extLst>
          </p:nvPr>
        </p:nvGraphicFramePr>
        <p:xfrm>
          <a:off x="553281" y="923995"/>
          <a:ext cx="7894398" cy="985134"/>
        </p:xfrm>
        <a:graphic>
          <a:graphicData uri="http://schemas.openxmlformats.org/drawingml/2006/table">
            <a:tbl>
              <a:tblPr firstRow="1" firstCol="1" bandRow="1">
                <a:tableStyleId>{1F8FEEE7-6C86-408D-9B0D-B8F2A133928B}</a:tableStyleId>
              </a:tblPr>
              <a:tblGrid>
                <a:gridCol w="1603887">
                  <a:extLst>
                    <a:ext uri="{9D8B030D-6E8A-4147-A177-3AD203B41FA5}">
                      <a16:colId xmlns:a16="http://schemas.microsoft.com/office/drawing/2014/main" val="2083221133"/>
                    </a:ext>
                  </a:extLst>
                </a:gridCol>
                <a:gridCol w="2368957">
                  <a:extLst>
                    <a:ext uri="{9D8B030D-6E8A-4147-A177-3AD203B41FA5}">
                      <a16:colId xmlns:a16="http://schemas.microsoft.com/office/drawing/2014/main" val="870899189"/>
                    </a:ext>
                  </a:extLst>
                </a:gridCol>
                <a:gridCol w="1475008">
                  <a:extLst>
                    <a:ext uri="{9D8B030D-6E8A-4147-A177-3AD203B41FA5}">
                      <a16:colId xmlns:a16="http://schemas.microsoft.com/office/drawing/2014/main" val="4229484226"/>
                    </a:ext>
                  </a:extLst>
                </a:gridCol>
                <a:gridCol w="1382658">
                  <a:extLst>
                    <a:ext uri="{9D8B030D-6E8A-4147-A177-3AD203B41FA5}">
                      <a16:colId xmlns:a16="http://schemas.microsoft.com/office/drawing/2014/main" val="1648292654"/>
                    </a:ext>
                  </a:extLst>
                </a:gridCol>
                <a:gridCol w="1063888">
                  <a:extLst>
                    <a:ext uri="{9D8B030D-6E8A-4147-A177-3AD203B41FA5}">
                      <a16:colId xmlns:a16="http://schemas.microsoft.com/office/drawing/2014/main" val="492095563"/>
                    </a:ext>
                  </a:extLst>
                </a:gridCol>
              </a:tblGrid>
              <a:tr h="774290">
                <a:tc>
                  <a:txBody>
                    <a:bodyPr/>
                    <a:lstStyle/>
                    <a:p>
                      <a:pPr algn="ctr">
                        <a:lnSpc>
                          <a:spcPct val="107000"/>
                        </a:lnSpc>
                        <a:spcAft>
                          <a:spcPts val="0"/>
                        </a:spcAft>
                      </a:pPr>
                      <a:r>
                        <a:rPr lang="es-CO" sz="1200" b="1" dirty="0">
                          <a:solidFill>
                            <a:schemeClr val="bg1"/>
                          </a:solidFill>
                          <a:effectLst/>
                          <a:latin typeface="+mn-lt"/>
                          <a:cs typeface="Calibri"/>
                        </a:rPr>
                        <a:t>No. </a:t>
                      </a:r>
                      <a:endParaRPr lang="es-CO" sz="1200" b="1" dirty="0">
                        <a:solidFill>
                          <a:schemeClr val="bg1"/>
                        </a:solidFill>
                        <a:effectLst/>
                        <a:latin typeface="+mn-lt"/>
                        <a:cs typeface="Calibri" panose="020F0502020204030204" pitchFamily="34" charset="0"/>
                      </a:endParaRPr>
                    </a:p>
                    <a:p>
                      <a:pPr lvl="0" algn="ctr">
                        <a:lnSpc>
                          <a:spcPct val="107000"/>
                        </a:lnSpc>
                        <a:spcAft>
                          <a:spcPts val="0"/>
                        </a:spcAft>
                        <a:buNone/>
                      </a:pPr>
                      <a:r>
                        <a:rPr lang="es-CO" sz="1200" b="1" dirty="0">
                          <a:solidFill>
                            <a:schemeClr val="bg1"/>
                          </a:solidFill>
                          <a:effectLst/>
                          <a:latin typeface="+mn-lt"/>
                          <a:cs typeface="Calibri"/>
                        </a:rPr>
                        <a:t>Observaciones  </a:t>
                      </a:r>
                    </a:p>
                    <a:p>
                      <a:pPr lvl="0" algn="ctr">
                        <a:lnSpc>
                          <a:spcPct val="107000"/>
                        </a:lnSpc>
                        <a:spcAft>
                          <a:spcPts val="0"/>
                        </a:spcAft>
                        <a:buNone/>
                      </a:pPr>
                      <a:r>
                        <a:rPr lang="es-CO" sz="1200" b="1" dirty="0">
                          <a:solidFill>
                            <a:schemeClr val="bg1"/>
                          </a:solidFill>
                          <a:effectLst/>
                          <a:latin typeface="+mn-lt"/>
                          <a:cs typeface="Calibri"/>
                        </a:rPr>
                        <a:t>Abiertas  1/ene/2023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lgn="ctr">
                        <a:lnSpc>
                          <a:spcPct val="107000"/>
                        </a:lnSpc>
                        <a:spcAft>
                          <a:spcPts val="0"/>
                        </a:spcAft>
                        <a:buNone/>
                      </a:pPr>
                      <a:r>
                        <a:rPr lang="es-CO" sz="1200" b="1" i="0" u="none" strike="noStrike" noProof="0" dirty="0">
                          <a:solidFill>
                            <a:schemeClr val="bg1"/>
                          </a:solidFill>
                          <a:effectLst/>
                          <a:latin typeface="+mn-lt"/>
                        </a:rPr>
                        <a:t>No. </a:t>
                      </a:r>
                    </a:p>
                    <a:p>
                      <a:pPr lvl="0" algn="ctr">
                        <a:lnSpc>
                          <a:spcPct val="107000"/>
                        </a:lnSpc>
                        <a:spcAft>
                          <a:spcPts val="0"/>
                        </a:spcAft>
                        <a:buNone/>
                      </a:pPr>
                      <a:r>
                        <a:rPr lang="es-CO" sz="1200" b="1" i="0" u="none" strike="noStrike" noProof="0" dirty="0">
                          <a:solidFill>
                            <a:schemeClr val="bg1"/>
                          </a:solidFill>
                          <a:effectLst/>
                          <a:latin typeface="+mn-lt"/>
                        </a:rPr>
                        <a:t>Observaciones  Cerradas </a:t>
                      </a:r>
                    </a:p>
                    <a:p>
                      <a:pPr lvl="0" algn="ctr">
                        <a:lnSpc>
                          <a:spcPct val="107000"/>
                        </a:lnSpc>
                        <a:spcAft>
                          <a:spcPts val="0"/>
                        </a:spcAft>
                        <a:buNone/>
                      </a:pPr>
                      <a:r>
                        <a:rPr lang="es-CO" sz="1200" b="1" i="0" u="none" strike="noStrike" noProof="0" dirty="0">
                          <a:solidFill>
                            <a:schemeClr val="bg1"/>
                          </a:solidFill>
                          <a:effectLst/>
                          <a:latin typeface="+mn-lt"/>
                        </a:rPr>
                        <a:t>30/abr/2023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lgn="ctr">
                        <a:lnSpc>
                          <a:spcPct val="107000"/>
                        </a:lnSpc>
                        <a:spcAft>
                          <a:spcPts val="0"/>
                        </a:spcAft>
                        <a:buNone/>
                      </a:pPr>
                      <a:r>
                        <a:rPr lang="es-CO" sz="1200" b="1" i="0" u="none" strike="noStrike" noProof="0" dirty="0">
                          <a:solidFill>
                            <a:schemeClr val="bg1"/>
                          </a:solidFill>
                          <a:effectLst/>
                          <a:latin typeface="+mn-lt"/>
                        </a:rPr>
                        <a:t>No. </a:t>
                      </a:r>
                    </a:p>
                    <a:p>
                      <a:pPr lvl="0" algn="ctr">
                        <a:lnSpc>
                          <a:spcPct val="107000"/>
                        </a:lnSpc>
                        <a:spcAft>
                          <a:spcPts val="0"/>
                        </a:spcAft>
                        <a:buNone/>
                      </a:pPr>
                      <a:r>
                        <a:rPr lang="es-CO" sz="1200" b="1" i="0" u="none" strike="noStrike" noProof="0" dirty="0">
                          <a:solidFill>
                            <a:schemeClr val="bg1"/>
                          </a:solidFill>
                          <a:effectLst/>
                          <a:latin typeface="+mn-lt"/>
                        </a:rPr>
                        <a:t>Observaciones </a:t>
                      </a:r>
                    </a:p>
                    <a:p>
                      <a:pPr lvl="0" algn="ctr">
                        <a:lnSpc>
                          <a:spcPct val="107000"/>
                        </a:lnSpc>
                        <a:spcAft>
                          <a:spcPts val="0"/>
                        </a:spcAft>
                        <a:buNone/>
                      </a:pPr>
                      <a:r>
                        <a:rPr lang="es-CO" sz="1200" b="1" i="0" u="none" strike="noStrike" noProof="0" dirty="0">
                          <a:solidFill>
                            <a:schemeClr val="bg1"/>
                          </a:solidFill>
                          <a:effectLst/>
                          <a:latin typeface="+mn-lt"/>
                        </a:rPr>
                        <a:t>Al final </a:t>
                      </a:r>
                    </a:p>
                    <a:p>
                      <a:pPr lvl="0" algn="ctr">
                        <a:lnSpc>
                          <a:spcPct val="107000"/>
                        </a:lnSpc>
                        <a:spcAft>
                          <a:spcPts val="0"/>
                        </a:spcAft>
                        <a:buNone/>
                      </a:pPr>
                      <a:r>
                        <a:rPr lang="es-CO" sz="1200" b="1" i="0" u="none" strike="noStrike" noProof="0" dirty="0">
                          <a:solidFill>
                            <a:schemeClr val="bg1"/>
                          </a:solidFill>
                          <a:effectLst/>
                          <a:latin typeface="+mn-lt"/>
                        </a:rPr>
                        <a:t>30/abr/2023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R="0" lvl="0" algn="ctr" rtl="0">
                        <a:lnSpc>
                          <a:spcPct val="107000"/>
                        </a:lnSpc>
                        <a:spcBef>
                          <a:spcPts val="0"/>
                        </a:spcBef>
                        <a:spcAft>
                          <a:spcPts val="0"/>
                        </a:spcAft>
                        <a:buClr>
                          <a:srgbClr val="000000"/>
                        </a:buClr>
                        <a:buFont typeface="Arial"/>
                        <a:buNone/>
                      </a:pPr>
                      <a:r>
                        <a:rPr lang="es-CO" sz="1200" b="1" i="0" u="none" strike="noStrike" cap="none" noProof="0" dirty="0">
                          <a:solidFill>
                            <a:schemeClr val="bg1"/>
                          </a:solidFill>
                          <a:effectLst/>
                          <a:latin typeface="+mn-lt"/>
                          <a:cs typeface="Arial"/>
                          <a:sym typeface="Arial"/>
                        </a:rPr>
                        <a:t>%</a:t>
                      </a:r>
                      <a:r>
                        <a:rPr lang="es-CO" sz="1200" b="1" i="0" u="none" strike="noStrike" cap="none" noProof="0" dirty="0">
                          <a:solidFill>
                            <a:schemeClr val="bg1"/>
                          </a:solidFill>
                          <a:effectLst/>
                          <a:latin typeface="+mn-lt"/>
                          <a:cs typeface="Arial"/>
                        </a:rPr>
                        <a:t> </a:t>
                      </a:r>
                    </a:p>
                    <a:p>
                      <a:pPr marR="0" lvl="0" algn="ctr">
                        <a:lnSpc>
                          <a:spcPct val="107000"/>
                        </a:lnSpc>
                        <a:spcBef>
                          <a:spcPts val="0"/>
                        </a:spcBef>
                        <a:spcAft>
                          <a:spcPts val="0"/>
                        </a:spcAft>
                        <a:buFont typeface="Arial"/>
                        <a:buNone/>
                      </a:pPr>
                      <a:r>
                        <a:rPr lang="es-CO" sz="1200" b="1" i="0" u="none" strike="noStrike" cap="none" noProof="0" dirty="0">
                          <a:solidFill>
                            <a:schemeClr val="bg1"/>
                          </a:solidFill>
                          <a:effectLst/>
                          <a:latin typeface="+mn-lt"/>
                          <a:cs typeface="Arial"/>
                          <a:sym typeface="Arial"/>
                        </a:rPr>
                        <a:t>Observaciones </a:t>
                      </a:r>
                      <a:endParaRPr lang="es-CO" sz="1200" b="1" i="0" u="none" strike="noStrike" cap="none" noProof="0" dirty="0">
                        <a:solidFill>
                          <a:schemeClr val="bg1"/>
                        </a:solidFill>
                        <a:effectLst/>
                        <a:latin typeface="+mn-lt"/>
                        <a:cs typeface="Arial"/>
                      </a:endParaRPr>
                    </a:p>
                    <a:p>
                      <a:pPr marR="0" lvl="0" algn="ctr">
                        <a:lnSpc>
                          <a:spcPct val="107000"/>
                        </a:lnSpc>
                        <a:spcBef>
                          <a:spcPts val="0"/>
                        </a:spcBef>
                        <a:spcAft>
                          <a:spcPts val="0"/>
                        </a:spcAft>
                        <a:buFont typeface="Arial"/>
                        <a:buNone/>
                      </a:pPr>
                      <a:r>
                        <a:rPr lang="es-CO" sz="1200" b="1" i="0" u="none" strike="noStrike" cap="none" noProof="0" dirty="0">
                          <a:solidFill>
                            <a:schemeClr val="bg1"/>
                          </a:solidFill>
                          <a:effectLst/>
                          <a:latin typeface="+mn-lt"/>
                          <a:cs typeface="Arial"/>
                          <a:sym typeface="Arial"/>
                        </a:rPr>
                        <a:t>cerradas</a:t>
                      </a:r>
                    </a:p>
                    <a:p>
                      <a:pPr marR="0" lvl="0" algn="ctr" rtl="0">
                        <a:lnSpc>
                          <a:spcPct val="107000"/>
                        </a:lnSpc>
                        <a:spcBef>
                          <a:spcPts val="0"/>
                        </a:spcBef>
                        <a:spcAft>
                          <a:spcPts val="0"/>
                        </a:spcAft>
                        <a:buClr>
                          <a:srgbClr val="000000"/>
                        </a:buClr>
                        <a:buFont typeface="Arial"/>
                        <a:buNone/>
                        <a:tabLst>
                          <a:tab pos="2209800" algn="l"/>
                        </a:tabLst>
                      </a:pPr>
                      <a:endParaRPr lang="es-CO" sz="1200" b="1" i="0" u="none" strike="noStrike" cap="none" dirty="0">
                        <a:solidFill>
                          <a:schemeClr val="bg1"/>
                        </a:solidFill>
                        <a:effectLst/>
                        <a:latin typeface="+mn-lt"/>
                        <a:cs typeface="Arial"/>
                        <a:sym typeface="Arial"/>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lgn="ctr">
                        <a:lnSpc>
                          <a:spcPct val="100000"/>
                        </a:lnSpc>
                        <a:spcBef>
                          <a:spcPts val="0"/>
                        </a:spcBef>
                        <a:spcAft>
                          <a:spcPts val="0"/>
                        </a:spcAft>
                        <a:buNone/>
                      </a:pPr>
                      <a:r>
                        <a:rPr lang="es-CO" sz="1200" b="1" i="0" u="none" strike="noStrike" noProof="0" dirty="0">
                          <a:solidFill>
                            <a:schemeClr val="bg1"/>
                          </a:solidFill>
                          <a:effectLst/>
                          <a:latin typeface="+mn-lt"/>
                        </a:rPr>
                        <a:t>% </a:t>
                      </a:r>
                    </a:p>
                    <a:p>
                      <a:pPr lvl="0" algn="ctr">
                        <a:lnSpc>
                          <a:spcPct val="100000"/>
                        </a:lnSpc>
                        <a:spcBef>
                          <a:spcPts val="0"/>
                        </a:spcBef>
                        <a:spcAft>
                          <a:spcPts val="0"/>
                        </a:spcAft>
                        <a:buNone/>
                      </a:pPr>
                      <a:r>
                        <a:rPr lang="es-CO" sz="1200" b="1" i="0" u="none" strike="noStrike" noProof="0" dirty="0">
                          <a:solidFill>
                            <a:schemeClr val="bg1"/>
                          </a:solidFill>
                          <a:effectLst/>
                          <a:latin typeface="+mn-lt"/>
                        </a:rPr>
                        <a:t>Observaciones abiertas</a:t>
                      </a:r>
                    </a:p>
                    <a:p>
                      <a:pPr lvl="0" algn="ctr">
                        <a:lnSpc>
                          <a:spcPct val="107000"/>
                        </a:lnSpc>
                        <a:spcAft>
                          <a:spcPts val="0"/>
                        </a:spcAft>
                        <a:buNone/>
                        <a:tabLst>
                          <a:tab pos="2209800" algn="l"/>
                        </a:tabLst>
                      </a:pPr>
                      <a:endParaRPr lang="es-CO" sz="1200" b="1" dirty="0">
                        <a:solidFill>
                          <a:schemeClr val="bg1"/>
                        </a:solidFill>
                        <a:effectLst/>
                        <a:latin typeface="+mn-lt"/>
                        <a:cs typeface="Calibri"/>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051689182"/>
                  </a:ext>
                </a:extLst>
              </a:tr>
              <a:tr h="210844">
                <a:tc>
                  <a:txBody>
                    <a:bodyPr/>
                    <a:lstStyle/>
                    <a:p>
                      <a:pPr lvl="0" algn="ctr">
                        <a:lnSpc>
                          <a:spcPct val="107000"/>
                        </a:lnSpc>
                        <a:spcAft>
                          <a:spcPts val="0"/>
                        </a:spcAft>
                        <a:buNone/>
                      </a:pPr>
                      <a:r>
                        <a:rPr lang="es-CO" sz="1200">
                          <a:effectLst/>
                          <a:latin typeface="+mn-lt"/>
                          <a:ea typeface="Calibri" panose="020F0502020204030204" pitchFamily="34" charset="0"/>
                          <a:cs typeface="Calibri"/>
                        </a:rPr>
                        <a:t>29</a:t>
                      </a:r>
                      <a:endParaRPr lang="en-US" sz="1200">
                        <a:latin typeface="+mn-l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lnSpc>
                          <a:spcPct val="107000"/>
                        </a:lnSpc>
                        <a:spcAft>
                          <a:spcPts val="0"/>
                        </a:spcAft>
                        <a:buNone/>
                      </a:pPr>
                      <a:r>
                        <a:rPr lang="es-CO" sz="1200">
                          <a:effectLst/>
                          <a:latin typeface="+mn-lt"/>
                          <a:ea typeface="Calibri" panose="020F0502020204030204" pitchFamily="34" charset="0"/>
                          <a:cs typeface="Calibri"/>
                        </a:rPr>
                        <a:t>16</a:t>
                      </a:r>
                      <a:endParaRPr lang="en-US" sz="1200">
                        <a:latin typeface="+mn-l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lnSpc>
                          <a:spcPct val="107000"/>
                        </a:lnSpc>
                        <a:spcAft>
                          <a:spcPts val="0"/>
                        </a:spcAft>
                        <a:buNone/>
                      </a:pPr>
                      <a:r>
                        <a:rPr lang="es-CO" sz="1200">
                          <a:effectLst/>
                          <a:latin typeface="+mn-lt"/>
                          <a:ea typeface="Calibri" panose="020F0502020204030204" pitchFamily="34" charset="0"/>
                          <a:cs typeface="Calibri"/>
                        </a:rPr>
                        <a:t>13</a:t>
                      </a:r>
                      <a:endParaRPr lang="en-US" sz="1200">
                        <a:latin typeface="+mn-l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lnSpc>
                          <a:spcPct val="107000"/>
                        </a:lnSpc>
                        <a:spcAft>
                          <a:spcPts val="0"/>
                        </a:spcAft>
                        <a:buNone/>
                      </a:pPr>
                      <a:r>
                        <a:rPr lang="es-CO" sz="1200">
                          <a:effectLst/>
                          <a:latin typeface="+mn-lt"/>
                          <a:cs typeface="Calibri"/>
                        </a:rPr>
                        <a:t>55%</a:t>
                      </a:r>
                      <a:endParaRPr lang="en-US" sz="1200">
                        <a:latin typeface="+mn-l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lnSpc>
                          <a:spcPct val="107000"/>
                        </a:lnSpc>
                        <a:spcAft>
                          <a:spcPts val="0"/>
                        </a:spcAft>
                        <a:buNone/>
                      </a:pPr>
                      <a:r>
                        <a:rPr lang="es-CO" sz="1200" dirty="0">
                          <a:effectLst/>
                          <a:latin typeface="+mn-lt"/>
                          <a:cs typeface="Calibri"/>
                        </a:rPr>
                        <a:t>45%</a:t>
                      </a:r>
                      <a:endParaRPr lang="en-US" sz="1200" dirty="0">
                        <a:latin typeface="+mn-l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39487269"/>
                  </a:ext>
                </a:extLst>
              </a:tr>
            </a:tbl>
          </a:graphicData>
        </a:graphic>
      </p:graphicFrame>
      <p:graphicFrame>
        <p:nvGraphicFramePr>
          <p:cNvPr id="9" name="Table 8">
            <a:extLst>
              <a:ext uri="{FF2B5EF4-FFF2-40B4-BE49-F238E27FC236}">
                <a16:creationId xmlns:a16="http://schemas.microsoft.com/office/drawing/2014/main" id="{02228ADC-CFA6-7CAD-3C8B-392B560A4593}"/>
              </a:ext>
            </a:extLst>
          </p:cNvPr>
          <p:cNvGraphicFramePr>
            <a:graphicFrameLocks noGrp="1"/>
          </p:cNvGraphicFramePr>
          <p:nvPr>
            <p:extLst>
              <p:ext uri="{D42A27DB-BD31-4B8C-83A1-F6EECF244321}">
                <p14:modId xmlns:p14="http://schemas.microsoft.com/office/powerpoint/2010/main" val="1361113138"/>
              </p:ext>
            </p:extLst>
          </p:nvPr>
        </p:nvGraphicFramePr>
        <p:xfrm>
          <a:off x="313404" y="2396612"/>
          <a:ext cx="8547878" cy="3045381"/>
        </p:xfrm>
        <a:graphic>
          <a:graphicData uri="http://schemas.openxmlformats.org/drawingml/2006/table">
            <a:tbl>
              <a:tblPr firstRow="1" bandRow="1">
                <a:tableStyleId>{1F8FEEE7-6C86-408D-9B0D-B8F2A133928B}</a:tableStyleId>
              </a:tblPr>
              <a:tblGrid>
                <a:gridCol w="8547878">
                  <a:extLst>
                    <a:ext uri="{9D8B030D-6E8A-4147-A177-3AD203B41FA5}">
                      <a16:colId xmlns:a16="http://schemas.microsoft.com/office/drawing/2014/main" val="2147401744"/>
                    </a:ext>
                  </a:extLst>
                </a:gridCol>
              </a:tblGrid>
              <a:tr h="2824401">
                <a:tc>
                  <a:txBody>
                    <a:bodyPr/>
                    <a:lstStyle/>
                    <a:p>
                      <a:pPr lvl="0" algn="l">
                        <a:buNone/>
                      </a:pPr>
                      <a:r>
                        <a:rPr lang="es-CO" sz="1200" b="1" i="0" u="none" strike="noStrike" noProof="0" dirty="0">
                          <a:solidFill>
                            <a:srgbClr val="000000"/>
                          </a:solidFill>
                          <a:effectLst/>
                          <a:latin typeface="Arial"/>
                        </a:rPr>
                        <a:t>Estado de avance  por procesos: </a:t>
                      </a:r>
                      <a:endParaRPr lang="es-CO" sz="1200" noProof="0" dirty="0">
                        <a:effectLst/>
                        <a:latin typeface="Arial"/>
                      </a:endParaRPr>
                    </a:p>
                    <a:p>
                      <a:pPr lvl="0" algn="l">
                        <a:buNone/>
                      </a:pPr>
                      <a:br>
                        <a:rPr lang="es-CO" sz="1200" noProof="0" dirty="0">
                          <a:effectLst/>
                          <a:latin typeface="Arial"/>
                        </a:rPr>
                      </a:br>
                      <a:r>
                        <a:rPr lang="es-CO" sz="1200" b="1" noProof="0" dirty="0">
                          <a:effectLst/>
                          <a:latin typeface="Arial"/>
                        </a:rPr>
                        <a:t>Fomento de la Actividad Física, el Deporte y la Recreación  </a:t>
                      </a:r>
                      <a:endParaRPr lang="es-CO" sz="1200" noProof="0" dirty="0">
                        <a:effectLst/>
                        <a:latin typeface="Arial"/>
                      </a:endParaRPr>
                    </a:p>
                    <a:p>
                      <a:pPr lvl="0" algn="l">
                        <a:buNone/>
                      </a:pPr>
                      <a:r>
                        <a:rPr lang="es-CO" sz="1200" noProof="0" dirty="0">
                          <a:effectLst/>
                          <a:latin typeface="Arial"/>
                        </a:rPr>
                        <a:t>(6) observaciones: (4) con avances y fecha de compromiso vigente; (2) Susceptible de cierre, con fecha de compromiso vencidas. </a:t>
                      </a:r>
                    </a:p>
                    <a:p>
                      <a:pPr lvl="0" algn="l">
                        <a:buNone/>
                      </a:pPr>
                      <a:r>
                        <a:rPr lang="es-CO" sz="1200" b="1" i="0" u="none" strike="noStrike" noProof="0" dirty="0">
                          <a:solidFill>
                            <a:srgbClr val="000000"/>
                          </a:solidFill>
                          <a:latin typeface="Arial"/>
                        </a:rPr>
                        <a:t>Adquisición de Bienes y Servicios  </a:t>
                      </a:r>
                      <a:endParaRPr lang="es-CO" sz="1200" noProof="0" dirty="0">
                        <a:latin typeface="Arial"/>
                      </a:endParaRPr>
                    </a:p>
                    <a:p>
                      <a:pPr lvl="0" algn="l">
                        <a:buNone/>
                      </a:pPr>
                      <a:r>
                        <a:rPr lang="es-CO" sz="1200" b="0" i="0" u="none" strike="noStrike" noProof="0" dirty="0">
                          <a:solidFill>
                            <a:srgbClr val="000000"/>
                          </a:solidFill>
                          <a:latin typeface="Arial"/>
                        </a:rPr>
                        <a:t>(3) observaciones, con avances y fechas de compromisos vencida. Los planes de mejoramiento están asociados a la actualización de procedimientos del proceso. </a:t>
                      </a:r>
                    </a:p>
                    <a:p>
                      <a:pPr lvl="0" algn="l">
                        <a:buNone/>
                      </a:pPr>
                      <a:r>
                        <a:rPr lang="es-CO" sz="1200" b="1" i="0" u="none" strike="noStrike" noProof="0" dirty="0">
                          <a:solidFill>
                            <a:srgbClr val="000000"/>
                          </a:solidFill>
                          <a:latin typeface="Arial"/>
                        </a:rPr>
                        <a:t>Diseño y Construcción de Parques y Escenarios </a:t>
                      </a:r>
                    </a:p>
                    <a:p>
                      <a:pPr lvl="0" algn="l">
                        <a:buNone/>
                      </a:pPr>
                      <a:r>
                        <a:rPr lang="es-CO" sz="1200" b="0" i="0" u="none" strike="noStrike" noProof="0" dirty="0">
                          <a:solidFill>
                            <a:srgbClr val="000000"/>
                          </a:solidFill>
                          <a:latin typeface="Arial"/>
                        </a:rPr>
                        <a:t>(4) observaciones: (2) con avances y fechas de compromisos vencidas; (2) pendiente de formulación de planes de mejoramiento, debido a que se determinaron como Inefectivos en el mes de diciembre 2022. El proceso no ha cumplido con los compromisos fijados en mesa de trabajo del 29 de marzo 2023.</a:t>
                      </a:r>
                      <a:endParaRPr lang="es-CO" sz="1200" b="0" i="0" u="none" strike="noStrike" cap="none" noProof="0" dirty="0">
                        <a:solidFill>
                          <a:srgbClr val="000000"/>
                        </a:solidFill>
                        <a:latin typeface="Arial"/>
                        <a:cs typeface="Arial"/>
                        <a:sym typeface="Arial"/>
                      </a:endParaRPr>
                    </a:p>
                    <a:p>
                      <a:pPr lvl="0" algn="l">
                        <a:buNone/>
                      </a:pPr>
                      <a:r>
                        <a:rPr lang="es-CO" sz="1200" b="1" i="0" u="none" strike="noStrike" noProof="0" dirty="0">
                          <a:solidFill>
                            <a:srgbClr val="000000"/>
                          </a:solidFill>
                          <a:latin typeface="Arial"/>
                        </a:rPr>
                        <a:t>Administración y Mantenimiento de Parques y Escenarios </a:t>
                      </a:r>
                      <a:r>
                        <a:rPr lang="es-CO" sz="1200" b="0" i="0" u="none" strike="noStrike" noProof="0" dirty="0">
                          <a:solidFill>
                            <a:srgbClr val="000000"/>
                          </a:solidFill>
                          <a:latin typeface="Arial"/>
                        </a:rPr>
                        <a:t>Cerro todas las observaciones pendientes durante el primer cuatrimestre de la vigencia, dando cumplimiento con el plan de mejoramiento establecido. </a:t>
                      </a:r>
                    </a:p>
                  </a:txBody>
                  <a:tcPr marL="19050" marR="19050" marT="19050" marB="19050" anchor="ctr"/>
                </a:tc>
                <a:extLst>
                  <a:ext uri="{0D108BD9-81ED-4DB2-BD59-A6C34878D82A}">
                    <a16:rowId xmlns:a16="http://schemas.microsoft.com/office/drawing/2014/main" val="2205639338"/>
                  </a:ext>
                </a:extLst>
              </a:tr>
              <a:tr h="199462">
                <a:tc>
                  <a:txBody>
                    <a:bodyPr/>
                    <a:lstStyle/>
                    <a:p>
                      <a:pPr marL="171450" lvl="0" indent="-171450" algn="just">
                        <a:lnSpc>
                          <a:spcPct val="100000"/>
                        </a:lnSpc>
                        <a:spcBef>
                          <a:spcPts val="0"/>
                        </a:spcBef>
                        <a:spcAft>
                          <a:spcPts val="0"/>
                        </a:spcAft>
                        <a:buFont typeface="Arial"/>
                        <a:buChar char="•"/>
                      </a:pPr>
                      <a:endParaRPr lang="es-CO" sz="1200" b="0" i="0" u="none" strike="noStrike" noProof="0" dirty="0">
                        <a:solidFill>
                          <a:srgbClr val="000000"/>
                        </a:solidFill>
                        <a:latin typeface="Arial"/>
                      </a:endParaRPr>
                    </a:p>
                  </a:txBody>
                  <a:tcPr marL="19050" marR="19050" marT="19050" marB="19050" anchor="ctr"/>
                </a:tc>
                <a:extLst>
                  <a:ext uri="{0D108BD9-81ED-4DB2-BD59-A6C34878D82A}">
                    <a16:rowId xmlns:a16="http://schemas.microsoft.com/office/drawing/2014/main" val="2078832379"/>
                  </a:ext>
                </a:extLst>
              </a:tr>
            </a:tbl>
          </a:graphicData>
        </a:graphic>
      </p:graphicFrame>
      <p:sp>
        <p:nvSpPr>
          <p:cNvPr id="12" name="TextBox 11">
            <a:extLst>
              <a:ext uri="{FF2B5EF4-FFF2-40B4-BE49-F238E27FC236}">
                <a16:creationId xmlns:a16="http://schemas.microsoft.com/office/drawing/2014/main" id="{3C1920E3-23F3-3677-35D6-B99834BB5239}"/>
              </a:ext>
            </a:extLst>
          </p:cNvPr>
          <p:cNvSpPr txBox="1"/>
          <p:nvPr/>
        </p:nvSpPr>
        <p:spPr>
          <a:xfrm>
            <a:off x="1034231" y="5431094"/>
            <a:ext cx="61445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200" b="1" dirty="0">
                <a:cs typeface="Segoe UI"/>
              </a:rPr>
              <a:t>Recomendaciones:</a:t>
            </a:r>
            <a:r>
              <a:rPr lang="es-CO" sz="1200" dirty="0">
                <a:cs typeface="Segoe UI"/>
              </a:rPr>
              <a:t> </a:t>
            </a:r>
            <a:r>
              <a:rPr lang="en-US" sz="1200" dirty="0">
                <a:cs typeface="Segoe UI"/>
              </a:rPr>
              <a:t>​</a:t>
            </a:r>
          </a:p>
          <a:p>
            <a:pPr algn="just">
              <a:buChar char="•"/>
            </a:pPr>
            <a:r>
              <a:rPr lang="es-CO" sz="1200" dirty="0"/>
              <a:t>Actualización de los procedimientos</a:t>
            </a:r>
            <a:r>
              <a:rPr lang="en-US" sz="1200" dirty="0"/>
              <a:t>​</a:t>
            </a:r>
          </a:p>
          <a:p>
            <a:pPr algn="just">
              <a:buChar char="•"/>
            </a:pPr>
            <a:r>
              <a:rPr lang="es-CO" sz="1200" dirty="0"/>
              <a:t>Formular los planes de mejoramiento y atender las observaciones de la OCI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a:spLocks noGrp="1"/>
          </p:cNvSpPr>
          <p:nvPr>
            <p:ph type="title"/>
          </p:nvPr>
        </p:nvSpPr>
        <p:spPr>
          <a:xfrm>
            <a:off x="74977" y="426128"/>
            <a:ext cx="9069023" cy="470517"/>
          </a:xfrm>
          <a:prstGeom prst="rect">
            <a:avLst/>
          </a:prstGeom>
          <a:noFill/>
          <a:ln>
            <a:noFill/>
          </a:ln>
        </p:spPr>
        <p:txBody>
          <a:bodyPr spcFirstLastPara="1" wrap="square" lIns="91425" tIns="45700" rIns="91425" bIns="45700" anchor="ctr" anchorCtr="0">
            <a:normAutofit fontScale="90000"/>
          </a:bodyPr>
          <a:lstStyle/>
          <a:p>
            <a:pPr algn="ctr"/>
            <a:r>
              <a:rPr lang="es-CO" sz="2800" b="1" dirty="0">
                <a:latin typeface="Arial"/>
              </a:rPr>
              <a:t>4. Presentación estado Sistema de Control Interno–SCI 31 de diciembre de 2022 </a:t>
            </a:r>
            <a:br>
              <a:rPr lang="es-CO" sz="2800" b="1" dirty="0">
                <a:latin typeface="Arial"/>
              </a:rPr>
            </a:br>
            <a:endParaRPr lang="es-CO" sz="2800" b="1" dirty="0"/>
          </a:p>
        </p:txBody>
      </p:sp>
      <p:sp>
        <p:nvSpPr>
          <p:cNvPr id="186" name="Google Shape;186;p10"/>
          <p:cNvSpPr txBox="1"/>
          <p:nvPr/>
        </p:nvSpPr>
        <p:spPr>
          <a:xfrm>
            <a:off x="188283" y="1043395"/>
            <a:ext cx="8556900" cy="1468985"/>
          </a:xfrm>
          <a:prstGeom prst="rect">
            <a:avLst/>
          </a:prstGeom>
          <a:noFill/>
          <a:ln>
            <a:noFill/>
          </a:ln>
        </p:spPr>
        <p:txBody>
          <a:bodyPr spcFirstLastPara="1" wrap="square" lIns="91425" tIns="45700" rIns="91425" bIns="45700" anchor="t" anchorCtr="0">
            <a:noAutofit/>
          </a:bodyPr>
          <a:lstStyle/>
          <a:p>
            <a:pPr algn="just">
              <a:buClr>
                <a:schemeClr val="dk1"/>
              </a:buClr>
              <a:buSzPts val="1300"/>
            </a:pPr>
            <a:r>
              <a:rPr lang="es-CO" sz="1700" i="0" u="none" strike="noStrike" cap="none" dirty="0">
                <a:solidFill>
                  <a:schemeClr val="dk1"/>
                </a:solidFill>
                <a:latin typeface="+mj-lt"/>
                <a:ea typeface="Calibri"/>
                <a:cs typeface="Calibri"/>
                <a:sym typeface="Calibri"/>
              </a:rPr>
              <a:t>El Sistema de Control Interno es efectivo y alcanzó </a:t>
            </a:r>
            <a:r>
              <a:rPr lang="es-CO" sz="1700" i="0" u="none" strike="noStrike" cap="none" dirty="0">
                <a:solidFill>
                  <a:schemeClr val="tx1"/>
                </a:solidFill>
                <a:latin typeface="+mj-lt"/>
                <a:ea typeface="Calibri"/>
                <a:cs typeface="Calibri"/>
                <a:sym typeface="Calibri"/>
              </a:rPr>
              <a:t>un </a:t>
            </a:r>
            <a:r>
              <a:rPr lang="es-CO" sz="1700" b="1" dirty="0">
                <a:solidFill>
                  <a:schemeClr val="tx1"/>
                </a:solidFill>
                <a:latin typeface="+mj-lt"/>
                <a:ea typeface="Calibri"/>
                <a:cs typeface="Calibri"/>
                <a:sym typeface="Calibri"/>
              </a:rPr>
              <a:t>93</a:t>
            </a:r>
            <a:r>
              <a:rPr lang="es-CO" sz="1700" b="1" i="0" u="none" strike="noStrike" cap="none" dirty="0">
                <a:solidFill>
                  <a:schemeClr val="tx1"/>
                </a:solidFill>
                <a:latin typeface="+mj-lt"/>
                <a:ea typeface="Calibri"/>
                <a:cs typeface="Calibri"/>
                <a:sym typeface="Calibri"/>
              </a:rPr>
              <a:t>% </a:t>
            </a:r>
            <a:r>
              <a:rPr lang="es-CO" sz="1700" i="0" u="none" strike="noStrike" cap="none" dirty="0">
                <a:solidFill>
                  <a:schemeClr val="tx1"/>
                </a:solidFill>
                <a:latin typeface="+mj-lt"/>
                <a:ea typeface="Calibri"/>
                <a:cs typeface="Calibri"/>
                <a:sym typeface="Calibri"/>
              </a:rPr>
              <a:t>de </a:t>
            </a:r>
            <a:r>
              <a:rPr lang="es-CO" sz="1700" i="0" u="none" strike="noStrike" cap="none" dirty="0">
                <a:solidFill>
                  <a:schemeClr val="dk1"/>
                </a:solidFill>
                <a:latin typeface="+mj-lt"/>
                <a:ea typeface="Calibri"/>
                <a:cs typeface="Calibri"/>
                <a:sym typeface="Calibri"/>
              </a:rPr>
              <a:t>desarrollo, teniendo en cuenta que sus componentes se encuentran presentes y funcionando, de tal manera que ha conllevado a que las metas y objetivos del IDRD se cumplan, siempre pensando en la mejora continua del servicio prestado; sin embargo, se requiere continuar con las estrategias de fortalecimiento del Sistema para mejorar los resultados obtenidos.</a:t>
            </a:r>
            <a:r>
              <a:rPr lang="es-CO" sz="1700" dirty="0">
                <a:solidFill>
                  <a:schemeClr val="dk1"/>
                </a:solidFill>
                <a:latin typeface="+mj-lt"/>
                <a:ea typeface="Calibri"/>
                <a:cs typeface="Calibri"/>
                <a:sym typeface="Calibri"/>
              </a:rPr>
              <a:t> </a:t>
            </a:r>
          </a:p>
        </p:txBody>
      </p:sp>
      <p:graphicFrame>
        <p:nvGraphicFramePr>
          <p:cNvPr id="187" name="Google Shape;187;p10"/>
          <p:cNvGraphicFramePr/>
          <p:nvPr>
            <p:extLst>
              <p:ext uri="{D42A27DB-BD31-4B8C-83A1-F6EECF244321}">
                <p14:modId xmlns:p14="http://schemas.microsoft.com/office/powerpoint/2010/main" val="3547668284"/>
              </p:ext>
            </p:extLst>
          </p:nvPr>
        </p:nvGraphicFramePr>
        <p:xfrm>
          <a:off x="831966" y="2967349"/>
          <a:ext cx="7555044" cy="2756544"/>
        </p:xfrm>
        <a:graphic>
          <a:graphicData uri="http://schemas.openxmlformats.org/drawingml/2006/table">
            <a:tbl>
              <a:tblPr>
                <a:noFill/>
                <a:tableStyleId>{80061B3B-DEBF-412E-BA4F-DF34D93111B7}</a:tableStyleId>
              </a:tblPr>
              <a:tblGrid>
                <a:gridCol w="2127303">
                  <a:extLst>
                    <a:ext uri="{9D8B030D-6E8A-4147-A177-3AD203B41FA5}">
                      <a16:colId xmlns:a16="http://schemas.microsoft.com/office/drawing/2014/main" val="20000"/>
                    </a:ext>
                  </a:extLst>
                </a:gridCol>
                <a:gridCol w="1381445">
                  <a:extLst>
                    <a:ext uri="{9D8B030D-6E8A-4147-A177-3AD203B41FA5}">
                      <a16:colId xmlns:a16="http://schemas.microsoft.com/office/drawing/2014/main" val="20001"/>
                    </a:ext>
                  </a:extLst>
                </a:gridCol>
                <a:gridCol w="1601446">
                  <a:extLst>
                    <a:ext uri="{9D8B030D-6E8A-4147-A177-3AD203B41FA5}">
                      <a16:colId xmlns:a16="http://schemas.microsoft.com/office/drawing/2014/main" val="20002"/>
                    </a:ext>
                  </a:extLst>
                </a:gridCol>
                <a:gridCol w="2444850">
                  <a:extLst>
                    <a:ext uri="{9D8B030D-6E8A-4147-A177-3AD203B41FA5}">
                      <a16:colId xmlns:a16="http://schemas.microsoft.com/office/drawing/2014/main" val="20003"/>
                    </a:ext>
                  </a:extLst>
                </a:gridCol>
              </a:tblGrid>
              <a:tr h="556734">
                <a:tc>
                  <a:txBody>
                    <a:bodyPr/>
                    <a:lstStyle/>
                    <a:p>
                      <a:pPr marL="0" marR="0" lvl="0" indent="0" algn="ctr" rtl="0">
                        <a:spcBef>
                          <a:spcPts val="0"/>
                        </a:spcBef>
                        <a:spcAft>
                          <a:spcPts val="0"/>
                        </a:spcAft>
                        <a:buNone/>
                      </a:pPr>
                      <a:r>
                        <a:rPr lang="es-CO" sz="1400" u="none" strike="noStrike" cap="none"/>
                        <a:t>Componente</a:t>
                      </a:r>
                      <a:endParaRPr sz="14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u="none" strike="noStrike" cap="none"/>
                        <a:t>Nivel de Cumplimiento I semestre 2022 (%)</a:t>
                      </a:r>
                      <a:endParaRPr sz="14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u="none" strike="noStrike" cap="none"/>
                        <a:t>Nivel de Cumplimiento II semestre 2022 (%)</a:t>
                      </a:r>
                      <a:endParaRPr sz="14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u="none" strike="noStrike" cap="none"/>
                        <a:t>Variación (%)</a:t>
                      </a:r>
                      <a:endParaRPr sz="1400" b="1"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0"/>
                  </a:ext>
                </a:extLst>
              </a:tr>
              <a:tr h="348103">
                <a:tc>
                  <a:txBody>
                    <a:bodyPr/>
                    <a:lstStyle/>
                    <a:p>
                      <a:pPr marL="0" marR="0" lvl="0" indent="0" algn="ctr" rtl="0">
                        <a:spcBef>
                          <a:spcPts val="0"/>
                        </a:spcBef>
                        <a:spcAft>
                          <a:spcPts val="0"/>
                        </a:spcAft>
                        <a:buNone/>
                      </a:pPr>
                      <a:r>
                        <a:rPr lang="es-CO" sz="1400" u="none" strike="noStrike" cap="none" dirty="0"/>
                        <a:t>Ambiente de control</a:t>
                      </a:r>
                      <a:endParaRPr sz="1400" b="0" i="0" u="none" strike="noStrike" cap="none" dirty="0">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u="none" strike="noStrike" cap="none"/>
                        <a:t>98</a:t>
                      </a:r>
                      <a:endParaRPr sz="14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b="0" i="0" u="none" strike="noStrike" cap="none">
                          <a:solidFill>
                            <a:srgbClr val="000000"/>
                          </a:solidFill>
                          <a:latin typeface="Calibri"/>
                          <a:ea typeface="Calibri"/>
                          <a:cs typeface="Calibri"/>
                          <a:sym typeface="Calibri"/>
                        </a:rPr>
                        <a:t>100</a:t>
                      </a:r>
                      <a:endParaRPr sz="14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u="none" strike="noStrike" cap="none"/>
                        <a:t>2</a:t>
                      </a:r>
                      <a:endParaRPr sz="1400" b="0"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348103">
                <a:tc>
                  <a:txBody>
                    <a:bodyPr/>
                    <a:lstStyle/>
                    <a:p>
                      <a:pPr marL="0" marR="0" lvl="0" indent="0" algn="ctr" rtl="0">
                        <a:spcBef>
                          <a:spcPts val="0"/>
                        </a:spcBef>
                        <a:spcAft>
                          <a:spcPts val="0"/>
                        </a:spcAft>
                        <a:buNone/>
                      </a:pPr>
                      <a:r>
                        <a:rPr lang="es-CO" sz="1400" u="none" strike="noStrike" cap="none"/>
                        <a:t>Evaluación de riesgos</a:t>
                      </a:r>
                      <a:endParaRPr sz="14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b="0" i="0" u="none" strike="noStrike" cap="none">
                          <a:solidFill>
                            <a:srgbClr val="000000"/>
                          </a:solidFill>
                          <a:latin typeface="Calibri"/>
                          <a:ea typeface="Calibri"/>
                          <a:cs typeface="Calibri"/>
                          <a:sym typeface="Calibri"/>
                        </a:rPr>
                        <a:t>100</a:t>
                      </a:r>
                      <a:endParaRPr sz="14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b="0" i="0" u="none" strike="noStrike" cap="none">
                          <a:solidFill>
                            <a:srgbClr val="000000"/>
                          </a:solidFill>
                          <a:latin typeface="Calibri"/>
                          <a:ea typeface="Calibri"/>
                          <a:cs typeface="Calibri"/>
                          <a:sym typeface="Calibri"/>
                        </a:rPr>
                        <a:t>100</a:t>
                      </a:r>
                      <a:endParaRPr sz="14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u="none" strike="noStrike" cap="none"/>
                        <a:t>0</a:t>
                      </a:r>
                      <a:endParaRPr sz="1400" b="0"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348103">
                <a:tc>
                  <a:txBody>
                    <a:bodyPr/>
                    <a:lstStyle/>
                    <a:p>
                      <a:pPr marL="0" marR="0" lvl="0" indent="0" algn="ctr" rtl="0">
                        <a:spcBef>
                          <a:spcPts val="0"/>
                        </a:spcBef>
                        <a:spcAft>
                          <a:spcPts val="0"/>
                        </a:spcAft>
                        <a:buNone/>
                      </a:pPr>
                      <a:r>
                        <a:rPr lang="es-CO" sz="1400" u="none" strike="noStrike" cap="none"/>
                        <a:t>Actividades de control</a:t>
                      </a:r>
                      <a:endParaRPr sz="14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b="0" i="0" u="none" strike="noStrike" cap="none">
                          <a:solidFill>
                            <a:srgbClr val="000000"/>
                          </a:solidFill>
                          <a:latin typeface="Calibri"/>
                          <a:ea typeface="Calibri"/>
                          <a:cs typeface="Calibri"/>
                          <a:sym typeface="Calibri"/>
                        </a:rPr>
                        <a:t>75</a:t>
                      </a:r>
                      <a:endParaRPr sz="14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b="0" i="0" u="none" strike="noStrike" cap="none">
                          <a:solidFill>
                            <a:srgbClr val="000000"/>
                          </a:solidFill>
                          <a:latin typeface="Calibri"/>
                          <a:ea typeface="Calibri"/>
                          <a:cs typeface="Calibri"/>
                          <a:sym typeface="Calibri"/>
                        </a:rPr>
                        <a:t>88</a:t>
                      </a:r>
                      <a:endParaRPr sz="14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u="none" strike="noStrike" cap="none"/>
                        <a:t>13</a:t>
                      </a:r>
                      <a:endParaRPr sz="1400" b="0"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348103">
                <a:tc>
                  <a:txBody>
                    <a:bodyPr/>
                    <a:lstStyle/>
                    <a:p>
                      <a:pPr marL="0" marR="0" lvl="0" indent="0" algn="ctr" rtl="0">
                        <a:spcBef>
                          <a:spcPts val="0"/>
                        </a:spcBef>
                        <a:spcAft>
                          <a:spcPts val="0"/>
                        </a:spcAft>
                        <a:buNone/>
                      </a:pPr>
                      <a:r>
                        <a:rPr lang="es-CO" sz="1400" u="none" strike="noStrike" cap="none"/>
                        <a:t>Información y comunicación</a:t>
                      </a:r>
                      <a:endParaRPr sz="14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b="0" i="0" u="none" strike="noStrike" cap="none">
                          <a:solidFill>
                            <a:srgbClr val="000000"/>
                          </a:solidFill>
                          <a:latin typeface="Calibri"/>
                          <a:ea typeface="Calibri"/>
                          <a:cs typeface="Calibri"/>
                          <a:sym typeface="Calibri"/>
                        </a:rPr>
                        <a:t>82</a:t>
                      </a:r>
                      <a:endParaRPr sz="14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b="0" i="0" u="none" strike="noStrike" cap="none">
                          <a:solidFill>
                            <a:srgbClr val="000000"/>
                          </a:solidFill>
                          <a:latin typeface="Calibri"/>
                          <a:ea typeface="Calibri"/>
                          <a:cs typeface="Calibri"/>
                          <a:sym typeface="Calibri"/>
                        </a:rPr>
                        <a:t>82</a:t>
                      </a:r>
                      <a:endParaRPr sz="14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b="0" i="0" u="none" strike="noStrike" cap="none">
                          <a:solidFill>
                            <a:srgbClr val="000000"/>
                          </a:solidFill>
                          <a:latin typeface="Calibri"/>
                          <a:ea typeface="Calibri"/>
                          <a:cs typeface="Calibri"/>
                          <a:sym typeface="Calibri"/>
                        </a:rPr>
                        <a:t>0</a:t>
                      </a:r>
                      <a:endParaRPr sz="1400" b="0"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348103">
                <a:tc>
                  <a:txBody>
                    <a:bodyPr/>
                    <a:lstStyle/>
                    <a:p>
                      <a:pPr marL="0" marR="0" lvl="0" indent="0" algn="ctr" rtl="0">
                        <a:spcBef>
                          <a:spcPts val="0"/>
                        </a:spcBef>
                        <a:spcAft>
                          <a:spcPts val="0"/>
                        </a:spcAft>
                        <a:buNone/>
                      </a:pPr>
                      <a:r>
                        <a:rPr lang="es-CO" sz="1400" u="none" strike="noStrike" cap="none"/>
                        <a:t>Monitoreo</a:t>
                      </a:r>
                      <a:endParaRPr sz="14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u="none" strike="noStrike" cap="none"/>
                        <a:t>93</a:t>
                      </a:r>
                      <a:endParaRPr sz="14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b="0" i="0" u="none" strike="noStrike" cap="none">
                          <a:solidFill>
                            <a:srgbClr val="000000"/>
                          </a:solidFill>
                          <a:latin typeface="Calibri"/>
                          <a:ea typeface="Calibri"/>
                          <a:cs typeface="Calibri"/>
                          <a:sym typeface="Calibri"/>
                        </a:rPr>
                        <a:t>93</a:t>
                      </a:r>
                      <a:endParaRPr sz="14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b="0" i="0" u="none" strike="noStrike" cap="none">
                          <a:solidFill>
                            <a:srgbClr val="000000"/>
                          </a:solidFill>
                          <a:latin typeface="Calibri"/>
                          <a:ea typeface="Calibri"/>
                          <a:cs typeface="Calibri"/>
                          <a:sym typeface="Calibri"/>
                        </a:rPr>
                        <a:t>0</a:t>
                      </a:r>
                      <a:endParaRPr sz="1400" b="0"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366424">
                <a:tc>
                  <a:txBody>
                    <a:bodyPr/>
                    <a:lstStyle/>
                    <a:p>
                      <a:pPr marL="0" marR="0" lvl="0" indent="0" algn="ctr" rtl="0">
                        <a:spcBef>
                          <a:spcPts val="0"/>
                        </a:spcBef>
                        <a:spcAft>
                          <a:spcPts val="0"/>
                        </a:spcAft>
                        <a:buNone/>
                      </a:pPr>
                      <a:r>
                        <a:rPr lang="es-CO" sz="1400" u="none" strike="noStrike" cap="none"/>
                        <a:t>Total SCI</a:t>
                      </a:r>
                      <a:endParaRPr sz="14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400" u="none" strike="noStrike" cap="none"/>
                        <a:t>90</a:t>
                      </a:r>
                      <a:endParaRPr sz="1400" b="1"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s-CO" sz="1400" b="1" i="0" u="none" strike="noStrike" cap="none">
                          <a:solidFill>
                            <a:srgbClr val="000000"/>
                          </a:solidFill>
                          <a:latin typeface="Calibri"/>
                          <a:ea typeface="Calibri"/>
                          <a:cs typeface="Calibri"/>
                          <a:sym typeface="Calibri"/>
                        </a:rPr>
                        <a:t>93</a:t>
                      </a:r>
                      <a:endParaRPr sz="1400" b="1"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s-CO" sz="1400" u="none" strike="noStrike" cap="none" dirty="0"/>
                        <a:t> 3</a:t>
                      </a:r>
                      <a:endParaRPr sz="1400" b="0"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6741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40ADC045-9F0E-BB59-B57D-E67E4A69CD83}"/>
              </a:ext>
            </a:extLst>
          </p:cNvPr>
          <p:cNvGraphicFramePr>
            <a:graphicFrameLocks noGrp="1"/>
          </p:cNvGraphicFramePr>
          <p:nvPr>
            <p:extLst>
              <p:ext uri="{D42A27DB-BD31-4B8C-83A1-F6EECF244321}">
                <p14:modId xmlns:p14="http://schemas.microsoft.com/office/powerpoint/2010/main" val="1438141136"/>
              </p:ext>
            </p:extLst>
          </p:nvPr>
        </p:nvGraphicFramePr>
        <p:xfrm>
          <a:off x="181930" y="372863"/>
          <a:ext cx="8355960" cy="5729034"/>
        </p:xfrm>
        <a:graphic>
          <a:graphicData uri="http://schemas.openxmlformats.org/drawingml/2006/table">
            <a:tbl>
              <a:tblPr firstRow="1" firstCol="1" bandRow="1">
                <a:tableStyleId>{1F8FEEE7-6C86-408D-9B0D-B8F2A133928B}</a:tableStyleId>
              </a:tblPr>
              <a:tblGrid>
                <a:gridCol w="1123087">
                  <a:extLst>
                    <a:ext uri="{9D8B030D-6E8A-4147-A177-3AD203B41FA5}">
                      <a16:colId xmlns:a16="http://schemas.microsoft.com/office/drawing/2014/main" val="1587030702"/>
                    </a:ext>
                  </a:extLst>
                </a:gridCol>
                <a:gridCol w="7232873">
                  <a:extLst>
                    <a:ext uri="{9D8B030D-6E8A-4147-A177-3AD203B41FA5}">
                      <a16:colId xmlns:a16="http://schemas.microsoft.com/office/drawing/2014/main" val="1405374834"/>
                    </a:ext>
                  </a:extLst>
                </a:gridCol>
              </a:tblGrid>
              <a:tr h="0">
                <a:tc>
                  <a:txBody>
                    <a:bodyPr/>
                    <a:lstStyle/>
                    <a:p>
                      <a:pPr algn="ctr">
                        <a:lnSpc>
                          <a:spcPct val="107000"/>
                        </a:lnSpc>
                        <a:spcAft>
                          <a:spcPts val="800"/>
                        </a:spcAft>
                      </a:pPr>
                      <a:r>
                        <a:rPr lang="es-CO" sz="1000" b="1" dirty="0">
                          <a:effectLst/>
                          <a:latin typeface="+mn-lt"/>
                          <a:cs typeface="Calibri"/>
                        </a:rPr>
                        <a:t>Riesgos</a:t>
                      </a:r>
                      <a:endParaRPr lang="es-CO" sz="1000" b="1" dirty="0">
                        <a:effectLst/>
                        <a:latin typeface="+mn-lt"/>
                        <a:ea typeface="Calibri" panose="020F0502020204030204" pitchFamily="34" charset="0"/>
                        <a:cs typeface="Calibri"/>
                      </a:endParaRPr>
                    </a:p>
                  </a:txBody>
                  <a:tcPr marL="51628" marR="51628" marT="0" marB="0" anchor="ctr">
                    <a:lnL w="12700">
                      <a:solidFill>
                        <a:schemeClr val="tx1"/>
                      </a:solidFill>
                    </a:lnL>
                    <a:lnR w="12700">
                      <a:solidFill>
                        <a:schemeClr val="tx1"/>
                      </a:solidFill>
                    </a:lnR>
                    <a:lnT w="12700">
                      <a:solidFill>
                        <a:schemeClr val="tx1"/>
                      </a:solidFill>
                    </a:lnT>
                    <a:lnB w="12700">
                      <a:solidFill>
                        <a:schemeClr val="tx1"/>
                      </a:solidFill>
                    </a:lnB>
                    <a:solidFill>
                      <a:schemeClr val="tx2"/>
                    </a:solidFill>
                  </a:tcPr>
                </a:tc>
                <a:tc>
                  <a:txBody>
                    <a:bodyPr/>
                    <a:lstStyle/>
                    <a:p>
                      <a:pPr algn="ctr">
                        <a:lnSpc>
                          <a:spcPct val="107000"/>
                        </a:lnSpc>
                        <a:spcAft>
                          <a:spcPts val="800"/>
                        </a:spcAft>
                      </a:pPr>
                      <a:r>
                        <a:rPr lang="es-CO" sz="1000" b="1" dirty="0">
                          <a:effectLst/>
                          <a:latin typeface="+mn-lt"/>
                          <a:cs typeface="Calibri"/>
                        </a:rPr>
                        <a:t>Recomendaciones</a:t>
                      </a:r>
                      <a:endParaRPr lang="es-CO" sz="1000" b="1" dirty="0">
                        <a:effectLst/>
                        <a:latin typeface="+mn-lt"/>
                        <a:ea typeface="Calibri" panose="020F0502020204030204" pitchFamily="34" charset="0"/>
                        <a:cs typeface="Calibri"/>
                      </a:endParaRPr>
                    </a:p>
                  </a:txBody>
                  <a:tcPr marL="51628" marR="51628" marT="0" marB="0" anchor="ctr">
                    <a:lnL w="12700">
                      <a:solidFill>
                        <a:schemeClr val="tx1"/>
                      </a:solidFill>
                    </a:lnL>
                    <a:lnR w="12700">
                      <a:solidFill>
                        <a:schemeClr val="tx1"/>
                      </a:solidFill>
                    </a:lnR>
                    <a:lnT w="12700">
                      <a:solidFill>
                        <a:schemeClr val="tx1"/>
                      </a:solidFill>
                    </a:lnT>
                    <a:lnB w="12700">
                      <a:solidFill>
                        <a:schemeClr val="tx1"/>
                      </a:solidFill>
                    </a:lnB>
                    <a:solidFill>
                      <a:schemeClr val="tx2"/>
                    </a:solidFill>
                  </a:tcPr>
                </a:tc>
                <a:extLst>
                  <a:ext uri="{0D108BD9-81ED-4DB2-BD59-A6C34878D82A}">
                    <a16:rowId xmlns:a16="http://schemas.microsoft.com/office/drawing/2014/main" val="2896662901"/>
                  </a:ext>
                </a:extLst>
              </a:tr>
              <a:tr h="1623177">
                <a:tc>
                  <a:txBody>
                    <a:bodyPr/>
                    <a:lstStyle/>
                    <a:p>
                      <a:pPr algn="just">
                        <a:lnSpc>
                          <a:spcPct val="107000"/>
                        </a:lnSpc>
                        <a:spcAft>
                          <a:spcPts val="800"/>
                        </a:spcAft>
                      </a:pPr>
                      <a:r>
                        <a:rPr lang="es-CO" sz="1000" dirty="0">
                          <a:effectLst/>
                          <a:latin typeface="+mn-lt"/>
                          <a:cs typeface="Calibri"/>
                        </a:rPr>
                        <a:t>Corrupción y Gestión</a:t>
                      </a:r>
                      <a:endParaRPr lang="es-CO" sz="1000" dirty="0">
                        <a:effectLst/>
                        <a:latin typeface="+mn-lt"/>
                        <a:ea typeface="Calibri" panose="020F0502020204030204" pitchFamily="34" charset="0"/>
                        <a:cs typeface="Calibri"/>
                      </a:endParaRPr>
                    </a:p>
                  </a:txBody>
                  <a:tcPr marL="51628" marR="51628"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indent="0" algn="just" fontAlgn="t">
                        <a:lnSpc>
                          <a:spcPct val="100000"/>
                        </a:lnSpc>
                        <a:spcBef>
                          <a:spcPts val="0"/>
                        </a:spcBef>
                        <a:spcAft>
                          <a:spcPts val="0"/>
                        </a:spcAft>
                        <a:buNone/>
                      </a:pPr>
                      <a:r>
                        <a:rPr lang="es-CO" sz="1000" b="0" i="0" u="none" strike="noStrike" noProof="0" dirty="0">
                          <a:effectLst/>
                          <a:latin typeface="+mn-lt"/>
                        </a:rPr>
                        <a:t>1- Riesgos materializados. Primera y segunda línea de defensa: establecer controles efectivos, analizar procedencias responsabilidades disciplinarias, asesoría y acompañamiento segunda línea, con respecto a los riesgos: “Por incumplimiento a las PQRDS atendidas dentro de los términos legales vigentes” y “Por respuestas a requerimientos de los ciudadanos que no cumplen con los criterios de calidad (calidez, claridad, solución de fondo y coherencia)”.</a:t>
                      </a:r>
                      <a:endParaRPr lang="es-CO" sz="1000" dirty="0">
                        <a:effectLst/>
                        <a:latin typeface="+mn-lt"/>
                        <a:cs typeface="Calibri"/>
                      </a:endParaRPr>
                    </a:p>
                    <a:p>
                      <a:pPr marL="0" lvl="0" indent="0" algn="just">
                        <a:lnSpc>
                          <a:spcPct val="100000"/>
                        </a:lnSpc>
                        <a:spcBef>
                          <a:spcPts val="0"/>
                        </a:spcBef>
                        <a:spcAft>
                          <a:spcPts val="0"/>
                        </a:spcAft>
                        <a:buNone/>
                      </a:pPr>
                      <a:r>
                        <a:rPr lang="es-CO" sz="1000" b="0" i="0" u="none" strike="noStrike" noProof="0" dirty="0">
                          <a:effectLst/>
                          <a:latin typeface="+mn-lt"/>
                        </a:rPr>
                        <a:t>2- </a:t>
                      </a:r>
                      <a:r>
                        <a:rPr lang="es-CO" sz="1000" b="0" i="0" u="none" strike="noStrike" noProof="0" dirty="0">
                          <a:solidFill>
                            <a:srgbClr val="000000"/>
                          </a:solidFill>
                          <a:effectLst/>
                          <a:latin typeface="+mn-lt"/>
                        </a:rPr>
                        <a:t>Segunda línea de defensa (OAP). </a:t>
                      </a:r>
                      <a:r>
                        <a:rPr lang="es-CO" sz="1000" b="0" i="0" u="none" strike="noStrike" noProof="0" dirty="0">
                          <a:effectLst/>
                          <a:latin typeface="+mn-lt"/>
                        </a:rPr>
                        <a:t>En el marco de la socialización de la Política de Administración del Riesgo en el IDRD v-5, se recomienda dar claridad sobre quién recae la ejecución del control, teniendo en cuenta que su implementación puede ser de tipo manual o automática. Ajustar la Matriz de los mapas de riesgos de gestión para la mejora de los procesos. </a:t>
                      </a:r>
                    </a:p>
                    <a:p>
                      <a:pPr marL="285750" lvl="0" indent="-285750" algn="just">
                        <a:lnSpc>
                          <a:spcPct val="100000"/>
                        </a:lnSpc>
                        <a:spcBef>
                          <a:spcPts val="0"/>
                        </a:spcBef>
                        <a:spcAft>
                          <a:spcPts val="0"/>
                        </a:spcAft>
                        <a:buFont typeface="Arial"/>
                        <a:buChar char="•"/>
                      </a:pPr>
                      <a:r>
                        <a:rPr lang="es-CO" sz="1000" b="0" i="0" u="none" strike="noStrike" noProof="0" dirty="0">
                          <a:effectLst/>
                          <a:latin typeface="+mn-lt"/>
                        </a:rPr>
                        <a:t>Incluir las fechas de inicio-final de la ejecución de los riesgos, ya que en dicho formato solo se registra “</a:t>
                      </a:r>
                      <a:r>
                        <a:rPr lang="es-CO" sz="1000" b="0" i="1" u="none" strike="noStrike" noProof="0" dirty="0">
                          <a:effectLst/>
                          <a:latin typeface="+mn-lt"/>
                        </a:rPr>
                        <a:t>fecha implementación</a:t>
                      </a:r>
                      <a:r>
                        <a:rPr lang="es-CO" sz="1000" b="0" i="0" u="none" strike="noStrike" noProof="0" dirty="0">
                          <a:effectLst/>
                          <a:latin typeface="+mn-lt"/>
                        </a:rPr>
                        <a:t>” asociada al Plan de acción.</a:t>
                      </a:r>
                      <a:endParaRPr lang="es-CO" sz="1000" dirty="0">
                        <a:latin typeface="+mn-lt"/>
                      </a:endParaRPr>
                    </a:p>
                    <a:p>
                      <a:pPr marL="285750" lvl="0" indent="-285750" algn="just">
                        <a:lnSpc>
                          <a:spcPct val="100000"/>
                        </a:lnSpc>
                        <a:spcBef>
                          <a:spcPts val="0"/>
                        </a:spcBef>
                        <a:spcAft>
                          <a:spcPts val="0"/>
                        </a:spcAft>
                        <a:buFont typeface="Arial"/>
                        <a:buChar char="•"/>
                      </a:pPr>
                      <a:r>
                        <a:rPr lang="es-CO" sz="1000" b="0" i="0" u="none" strike="noStrike" noProof="0" dirty="0">
                          <a:effectLst/>
                          <a:latin typeface="+mn-lt"/>
                        </a:rPr>
                        <a:t>Incluir en la columna “</a:t>
                      </a:r>
                      <a:r>
                        <a:rPr lang="es-CO" sz="1000" b="0" i="1" u="none" strike="noStrike" noProof="0" dirty="0">
                          <a:effectLst/>
                          <a:latin typeface="+mn-lt"/>
                        </a:rPr>
                        <a:t>Fórmula del indicador</a:t>
                      </a:r>
                      <a:r>
                        <a:rPr lang="es-CO" sz="1000" b="0" i="0" u="none" strike="noStrike" noProof="0" dirty="0">
                          <a:effectLst/>
                          <a:latin typeface="+mn-lt"/>
                        </a:rPr>
                        <a:t>”, el nombre para identificarlo, el señalar sólo la fórmula, dificultad la consulta en el aplicativo ISOLUCION.</a:t>
                      </a:r>
                      <a:endParaRPr lang="es-CO" sz="1000" dirty="0">
                        <a:latin typeface="+mn-lt"/>
                      </a:endParaRPr>
                    </a:p>
                    <a:p>
                      <a:pPr marL="285750" lvl="0" indent="-285750" algn="just">
                        <a:lnSpc>
                          <a:spcPct val="100000"/>
                        </a:lnSpc>
                        <a:spcBef>
                          <a:spcPts val="0"/>
                        </a:spcBef>
                        <a:spcAft>
                          <a:spcPts val="0"/>
                        </a:spcAft>
                        <a:buFont typeface="Arial"/>
                        <a:buChar char="•"/>
                      </a:pPr>
                      <a:r>
                        <a:rPr lang="es-CO" sz="1000" b="0" i="0" u="none" strike="noStrike" noProof="0" dirty="0">
                          <a:effectLst/>
                          <a:latin typeface="+mn-lt"/>
                        </a:rPr>
                        <a:t>Incluir de manera independiente el </a:t>
                      </a:r>
                      <a:r>
                        <a:rPr lang="es-CO" sz="1000" b="1" i="0" u="none" strike="noStrike" noProof="0" dirty="0">
                          <a:effectLst/>
                          <a:latin typeface="+mn-lt"/>
                        </a:rPr>
                        <a:t>“</a:t>
                      </a:r>
                      <a:r>
                        <a:rPr lang="es-CO" sz="1000" b="1" i="1" u="none" strike="noStrike" noProof="0" dirty="0">
                          <a:effectLst/>
                          <a:latin typeface="+mn-lt"/>
                        </a:rPr>
                        <a:t>Plan de Contingencia por cada riesgo</a:t>
                      </a:r>
                      <a:r>
                        <a:rPr lang="es-CO" sz="1000" b="1" i="0" u="none" strike="noStrike" noProof="0" dirty="0">
                          <a:effectLst/>
                          <a:latin typeface="+mn-lt"/>
                        </a:rPr>
                        <a:t>”.</a:t>
                      </a:r>
                      <a:r>
                        <a:rPr lang="es-CO" sz="1000" b="0" i="0" u="none" strike="noStrike" noProof="0" dirty="0">
                          <a:effectLst/>
                          <a:latin typeface="+mn-lt"/>
                        </a:rPr>
                        <a:t> </a:t>
                      </a:r>
                      <a:endParaRPr lang="es-CO" sz="1000" dirty="0">
                        <a:latin typeface="+mn-lt"/>
                      </a:endParaRPr>
                    </a:p>
                    <a:p>
                      <a:pPr marL="0" lvl="0" indent="0" algn="just">
                        <a:lnSpc>
                          <a:spcPct val="100000"/>
                        </a:lnSpc>
                        <a:spcBef>
                          <a:spcPts val="0"/>
                        </a:spcBef>
                        <a:spcAft>
                          <a:spcPts val="0"/>
                        </a:spcAft>
                        <a:buNone/>
                      </a:pPr>
                      <a:r>
                        <a:rPr lang="es-CO" sz="1000" b="0" i="0" u="none" strike="noStrike" noProof="0" dirty="0">
                          <a:effectLst/>
                          <a:latin typeface="+mn-lt"/>
                        </a:rPr>
                        <a:t>4- Todos los procesos. Hacer revisión de la trazabilidad del diseño del control al momento de su implementación, en relación con la periodicidad de ejecución, verificando si se aplica con la frecuencia establecida. </a:t>
                      </a:r>
                      <a:endParaRPr lang="es-CO" sz="1000" b="0" i="0" u="none" strike="noStrike" noProof="0" dirty="0">
                        <a:solidFill>
                          <a:srgbClr val="000000"/>
                        </a:solidFill>
                        <a:effectLst/>
                        <a:latin typeface="+mn-lt"/>
                      </a:endParaRPr>
                    </a:p>
                  </a:txBody>
                  <a:tcPr marL="51628" marR="51628"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55313032"/>
                  </a:ext>
                </a:extLst>
              </a:tr>
              <a:tr h="651512">
                <a:tc>
                  <a:txBody>
                    <a:bodyPr/>
                    <a:lstStyle/>
                    <a:p>
                      <a:pPr algn="just">
                        <a:lnSpc>
                          <a:spcPct val="107000"/>
                        </a:lnSpc>
                        <a:spcAft>
                          <a:spcPts val="800"/>
                        </a:spcAft>
                      </a:pPr>
                      <a:r>
                        <a:rPr lang="es-CO" sz="1000" dirty="0">
                          <a:effectLst/>
                          <a:latin typeface="+mn-lt"/>
                          <a:cs typeface="Calibri"/>
                        </a:rPr>
                        <a:t>Riesgos Sistema de Gestión de Seguridad de la Información (SGSI)</a:t>
                      </a:r>
                      <a:endParaRPr lang="es-CO" sz="1000" dirty="0">
                        <a:effectLst/>
                        <a:latin typeface="+mn-lt"/>
                        <a:ea typeface="Calibri" panose="020F0502020204030204" pitchFamily="34" charset="0"/>
                        <a:cs typeface="Calibri"/>
                      </a:endParaRPr>
                    </a:p>
                  </a:txBody>
                  <a:tcPr marL="51628" marR="51628"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marL="0" marR="0" lvl="0" indent="0" algn="just" rtl="0" fontAlgn="t">
                        <a:lnSpc>
                          <a:spcPct val="100000"/>
                        </a:lnSpc>
                        <a:spcBef>
                          <a:spcPts val="0"/>
                        </a:spcBef>
                        <a:spcAft>
                          <a:spcPts val="0"/>
                        </a:spcAft>
                        <a:buClr>
                          <a:srgbClr val="000000"/>
                        </a:buClr>
                        <a:buNone/>
                      </a:pPr>
                      <a:r>
                        <a:rPr lang="es-CO" sz="1000" b="0" i="0" u="none" strike="noStrike" cap="none" dirty="0">
                          <a:solidFill>
                            <a:srgbClr val="000000"/>
                          </a:solidFill>
                          <a:effectLst/>
                          <a:latin typeface="+mn-lt"/>
                          <a:cs typeface="Arial"/>
                        </a:rPr>
                        <a:t>1-Clasificar</a:t>
                      </a:r>
                      <a:r>
                        <a:rPr lang="es-CO" sz="1000" b="0" i="0" u="none" strike="noStrike" cap="none" dirty="0">
                          <a:solidFill>
                            <a:srgbClr val="000000"/>
                          </a:solidFill>
                          <a:effectLst/>
                          <a:latin typeface="+mn-lt"/>
                          <a:cs typeface="Arial"/>
                          <a:sym typeface="Arial"/>
                        </a:rPr>
                        <a:t> los riesgos del sistema y del proceso en la matriz, atendiendo a que los riesgos de seguridad de la información propenden con estrategias y mecanismos de carácter transversal, buscando niveles óptimos en la confidencialidad, la integridad y la disponibilidad de la información del Instituto, mientras que los de riesgos de gestión se orientan en el aseguramiento los objetivos y metas del proceso de TI.</a:t>
                      </a:r>
                    </a:p>
                    <a:p>
                      <a:pPr marL="0" marR="0" lvl="0" indent="0" algn="just" rtl="0" fontAlgn="t">
                        <a:lnSpc>
                          <a:spcPct val="100000"/>
                        </a:lnSpc>
                        <a:spcBef>
                          <a:spcPts val="0"/>
                        </a:spcBef>
                        <a:spcAft>
                          <a:spcPts val="0"/>
                        </a:spcAft>
                        <a:buClr>
                          <a:srgbClr val="000000"/>
                        </a:buClr>
                        <a:buNone/>
                      </a:pPr>
                      <a:r>
                        <a:rPr lang="es-CO" sz="1000" b="0" i="0" u="none" strike="noStrike" cap="none" dirty="0">
                          <a:solidFill>
                            <a:srgbClr val="000000"/>
                          </a:solidFill>
                          <a:effectLst/>
                          <a:latin typeface="+mn-lt"/>
                          <a:cs typeface="Arial"/>
                          <a:sym typeface="Arial"/>
                        </a:rPr>
                        <a:t>2- Que el seguimiento y monitoreo del mapa de riesgos, se haga en el marco del sistema de Seguridad de la Información (SGSI) y depurar la batería de controles, con el objeto de que se establezcan herramientas de controles que ayuden a prevenir o mitigar los posibles riesgos. </a:t>
                      </a:r>
                      <a:endParaRPr lang="es-CO" sz="1000" b="0" i="0" u="none" strike="noStrike" cap="none" dirty="0">
                        <a:solidFill>
                          <a:srgbClr val="000000"/>
                        </a:solidFill>
                        <a:effectLst/>
                        <a:latin typeface="+mn-lt"/>
                        <a:ea typeface="Calibri"/>
                        <a:cs typeface="Arial"/>
                        <a:sym typeface="Arial"/>
                      </a:endParaRPr>
                    </a:p>
                  </a:txBody>
                  <a:tcPr marL="51628" marR="51628"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247316"/>
                  </a:ext>
                </a:extLst>
              </a:tr>
              <a:tr h="0">
                <a:tc>
                  <a:txBody>
                    <a:bodyPr/>
                    <a:lstStyle/>
                    <a:p>
                      <a:pPr marL="0" marR="0" lvl="0" indent="0" algn="just" rtl="0">
                        <a:lnSpc>
                          <a:spcPct val="100000"/>
                        </a:lnSpc>
                        <a:spcBef>
                          <a:spcPts val="0"/>
                        </a:spcBef>
                        <a:spcAft>
                          <a:spcPts val="0"/>
                        </a:spcAft>
                        <a:buSzTx/>
                        <a:buFont typeface="Arial"/>
                        <a:buNone/>
                      </a:pPr>
                      <a:r>
                        <a:rPr lang="es-CO" sz="1000" b="0" i="0" u="none" strike="noStrike" cap="none" dirty="0">
                          <a:solidFill>
                            <a:schemeClr val="tx1"/>
                          </a:solidFill>
                          <a:latin typeface="+mn-lt"/>
                          <a:cs typeface="Arial"/>
                        </a:rPr>
                        <a:t>PAAC</a:t>
                      </a:r>
                      <a:endParaRPr lang="es-ES" sz="1000" dirty="0">
                        <a:latin typeface="+mn-lt"/>
                      </a:endParaRPr>
                    </a:p>
                    <a:p>
                      <a:pPr lvl="0" algn="just">
                        <a:buNone/>
                      </a:pPr>
                      <a:endParaRPr lang="es-CO" sz="1000" dirty="0">
                        <a:highlight>
                          <a:srgbClr val="FFFF00"/>
                        </a:highlight>
                        <a:latin typeface="+mn-lt"/>
                      </a:endParaRPr>
                    </a:p>
                    <a:p>
                      <a:pPr lvl="0" algn="just">
                        <a:buNone/>
                      </a:pPr>
                      <a:endParaRPr lang="es-CO" sz="1000" dirty="0">
                        <a:highlight>
                          <a:srgbClr val="FFFF00"/>
                        </a:highlight>
                        <a:latin typeface="+mn-lt"/>
                      </a:endParaRPr>
                    </a:p>
                  </a:txBody>
                  <a:tcPr anchor="ctr">
                    <a:lnT w="12700">
                      <a:solidFill>
                        <a:schemeClr val="tx1"/>
                      </a:solidFill>
                    </a:lnT>
                  </a:tcPr>
                </a:tc>
                <a:tc>
                  <a:txBody>
                    <a:bodyPr/>
                    <a:lstStyle/>
                    <a:p>
                      <a:pPr marL="171450" lvl="1" indent="-171450" algn="just">
                        <a:buFont typeface="Arial" panose="020B0604020202020204" pitchFamily="34" charset="0"/>
                        <a:buChar char="•"/>
                      </a:pPr>
                      <a:r>
                        <a:rPr lang="es-CO" sz="1000" b="0" i="0" u="none" strike="noStrike" cap="none" noProof="0" dirty="0">
                          <a:solidFill>
                            <a:srgbClr val="000000"/>
                          </a:solidFill>
                          <a:latin typeface="+mn-lt"/>
                          <a:cs typeface="Arial"/>
                        </a:rPr>
                        <a:t>1er Seguimiento cuatrimestral 2023. 60% ejecución de las actividades programadas para los 6 componentes. </a:t>
                      </a:r>
                      <a:endParaRPr lang="en-US" sz="1000" b="0" i="0" u="none" strike="noStrike" cap="none" dirty="0">
                        <a:solidFill>
                          <a:srgbClr val="000000"/>
                        </a:solidFill>
                        <a:latin typeface="+mn-lt"/>
                        <a:cs typeface="Arial"/>
                      </a:endParaRPr>
                    </a:p>
                    <a:p>
                      <a:pPr marL="171450" lvl="1" indent="-171450" algn="just">
                        <a:buFont typeface="Arial" panose="020B0604020202020204" pitchFamily="34" charset="0"/>
                        <a:buChar char="•"/>
                      </a:pPr>
                      <a:r>
                        <a:rPr lang="es-CO" sz="1000" b="0" i="0" u="none" strike="noStrike" cap="none" noProof="0" dirty="0">
                          <a:solidFill>
                            <a:srgbClr val="000000"/>
                          </a:solidFill>
                          <a:latin typeface="+mn-lt"/>
                          <a:cs typeface="Arial"/>
                        </a:rPr>
                        <a:t>Avance 20% en la Estrategia de Racionalización de Tramites en SUIT de los tramites, 14327: Aval Deportivo de las Escuelas de Formación Deportiva y 16205: Reconocimiento deportivo a clubes deportivos, clubes promotores y clubes pertenecientes a entidades no deportivas, situaciones no cambiantes desde la vigencia 2021, a pesar de que hay gestión, no se evidencia resultados. </a:t>
                      </a:r>
                      <a:endParaRPr lang="es-ES" sz="1000" dirty="0">
                        <a:latin typeface="+mn-lt"/>
                      </a:endParaRPr>
                    </a:p>
                    <a:p>
                      <a:pPr marL="171450" marR="0" lvl="1" indent="-171450" algn="just" rtl="0">
                        <a:lnSpc>
                          <a:spcPct val="100000"/>
                        </a:lnSpc>
                        <a:spcBef>
                          <a:spcPts val="0"/>
                        </a:spcBef>
                        <a:spcAft>
                          <a:spcPts val="0"/>
                        </a:spcAft>
                        <a:buClr>
                          <a:srgbClr val="000000"/>
                        </a:buClr>
                        <a:buFont typeface="Arial" panose="020B0604020202020204" pitchFamily="34" charset="0"/>
                        <a:buChar char="•"/>
                      </a:pPr>
                      <a:r>
                        <a:rPr lang="es-CO" sz="1000" b="0" i="0" u="none" strike="noStrike" cap="none" noProof="0" dirty="0">
                          <a:solidFill>
                            <a:srgbClr val="000000"/>
                          </a:solidFill>
                          <a:latin typeface="+mn-lt"/>
                          <a:cs typeface="Arial"/>
                          <a:sym typeface="Arial"/>
                        </a:rPr>
                        <a:t>Reiteración materialización de los riesgos asociados a las PQRSD áreas Misionales. De acuerdo con el análisis de la "Base datos gestión PQRDS-2023", respuestas extemporáneas incluir “PQRSD”, toda vez que en distintos documentos incluidos los mapas de riesgos, se utilizan siglas diferentes. </a:t>
                      </a:r>
                      <a:endParaRPr lang="es-CO" sz="1000" b="0" i="0" u="none" strike="noStrike" cap="none" dirty="0">
                        <a:solidFill>
                          <a:srgbClr val="000000"/>
                        </a:solidFill>
                        <a:latin typeface="+mn-lt"/>
                        <a:cs typeface="Arial"/>
                        <a:sym typeface="Arial"/>
                      </a:endParaRPr>
                    </a:p>
                    <a:p>
                      <a:pPr marL="171450" marR="0" lvl="1" indent="-171450" algn="just" rtl="0">
                        <a:lnSpc>
                          <a:spcPct val="100000"/>
                        </a:lnSpc>
                        <a:spcBef>
                          <a:spcPts val="0"/>
                        </a:spcBef>
                        <a:spcAft>
                          <a:spcPts val="0"/>
                        </a:spcAft>
                        <a:buClr>
                          <a:srgbClr val="000000"/>
                        </a:buClr>
                        <a:buFont typeface="Arial" panose="020B0604020202020204" pitchFamily="34" charset="0"/>
                        <a:buChar char="•"/>
                      </a:pPr>
                      <a:r>
                        <a:rPr lang="es-CO" sz="1000" b="0" i="0" u="none" strike="noStrike" cap="none" noProof="0" dirty="0">
                          <a:solidFill>
                            <a:srgbClr val="000000"/>
                          </a:solidFill>
                          <a:latin typeface="+mn-lt"/>
                          <a:cs typeface="Arial"/>
                          <a:sym typeface="Arial"/>
                        </a:rPr>
                        <a:t>Revisar actividades respecto a si éstas coadyuvan con el objetivo y propósito de la lucha contra la corrupción.   </a:t>
                      </a:r>
                    </a:p>
                    <a:p>
                      <a:pPr marL="171450" marR="0" lvl="1" indent="-171450" algn="just" rtl="0">
                        <a:lnSpc>
                          <a:spcPct val="100000"/>
                        </a:lnSpc>
                        <a:spcBef>
                          <a:spcPts val="0"/>
                        </a:spcBef>
                        <a:spcAft>
                          <a:spcPts val="0"/>
                        </a:spcAft>
                        <a:buClr>
                          <a:srgbClr val="000000"/>
                        </a:buClr>
                        <a:buFont typeface="Arial" panose="020B0604020202020204" pitchFamily="34" charset="0"/>
                        <a:buChar char="•"/>
                      </a:pPr>
                      <a:r>
                        <a:rPr lang="es-CO" sz="1000" b="0" i="0" u="none" strike="noStrike" cap="none" noProof="0" dirty="0">
                          <a:solidFill>
                            <a:srgbClr val="000000"/>
                          </a:solidFill>
                          <a:latin typeface="+mn-lt"/>
                          <a:cs typeface="Arial"/>
                          <a:sym typeface="Arial"/>
                        </a:rPr>
                        <a:t>Fortalecer controles para dar cumplimiento oportuno con las fechas programadas y documentar avances.</a:t>
                      </a:r>
                      <a:endParaRPr lang="en-US" sz="1000" b="0" i="0" u="none" strike="noStrike" cap="none" noProof="0" dirty="0">
                        <a:solidFill>
                          <a:srgbClr val="000000"/>
                        </a:solidFill>
                        <a:latin typeface="+mn-lt"/>
                        <a:cs typeface="Arial"/>
                        <a:sym typeface="Arial"/>
                      </a:endParaRPr>
                    </a:p>
                    <a:p>
                      <a:pPr marL="171450" marR="0" lvl="1" indent="-171450" algn="just" rtl="0">
                        <a:lnSpc>
                          <a:spcPct val="100000"/>
                        </a:lnSpc>
                        <a:spcBef>
                          <a:spcPts val="0"/>
                        </a:spcBef>
                        <a:spcAft>
                          <a:spcPts val="0"/>
                        </a:spcAft>
                        <a:buClr>
                          <a:srgbClr val="000000"/>
                        </a:buClr>
                        <a:buFont typeface="Arial" panose="020B0604020202020204" pitchFamily="34" charset="0"/>
                        <a:buChar char="•"/>
                      </a:pPr>
                      <a:r>
                        <a:rPr lang="es-CO" sz="1000" b="0" i="0" u="none" strike="noStrike" cap="none" noProof="0" dirty="0">
                          <a:solidFill>
                            <a:srgbClr val="000000"/>
                          </a:solidFill>
                          <a:latin typeface="+mn-lt"/>
                          <a:cs typeface="Arial"/>
                          <a:sym typeface="Arial"/>
                        </a:rPr>
                        <a:t>Establecer cronogramas para aquellas actividades en las cuales participan varias áreas, de tal forma que se cuente con trazabilidad y control de la gestión, con el fin de dar cumplimiento con lo programado. </a:t>
                      </a:r>
                    </a:p>
                    <a:p>
                      <a:pPr marL="171450" marR="0" lvl="1" indent="-171450" algn="just" rtl="0">
                        <a:lnSpc>
                          <a:spcPct val="100000"/>
                        </a:lnSpc>
                        <a:spcBef>
                          <a:spcPts val="0"/>
                        </a:spcBef>
                        <a:spcAft>
                          <a:spcPts val="0"/>
                        </a:spcAft>
                        <a:buClr>
                          <a:srgbClr val="000000"/>
                        </a:buClr>
                        <a:buFont typeface="Arial" panose="020B0604020202020204" pitchFamily="34" charset="0"/>
                        <a:buChar char="•"/>
                      </a:pPr>
                      <a:r>
                        <a:rPr lang="es-CO" sz="1000" b="0" i="0" u="none" strike="noStrike" cap="none" noProof="0" dirty="0">
                          <a:solidFill>
                            <a:srgbClr val="000000"/>
                          </a:solidFill>
                          <a:latin typeface="+mn-lt"/>
                          <a:cs typeface="Arial"/>
                          <a:sym typeface="Arial"/>
                        </a:rPr>
                        <a:t>Identificar los servicios y/o programas de acuerdo con el área o proceso Misional a cargo, toda vez que no es posible establecer el responsable de la publicación y si la misma corresponde a la versión actualizada, esto especialmente para la información dirigida a la población vulnerable, en situación de discapacidad y la sección para niños y niñas.</a:t>
                      </a:r>
                      <a:endParaRPr lang="es-CO" sz="1000" b="0" i="0" u="none" strike="noStrike" cap="none" dirty="0">
                        <a:solidFill>
                          <a:srgbClr val="000000"/>
                        </a:solidFill>
                        <a:latin typeface="+mn-lt"/>
                        <a:cs typeface="Arial"/>
                        <a:sym typeface="Arial"/>
                      </a:endParaRPr>
                    </a:p>
                  </a:txBody>
                  <a:tcPr anchor="ctr">
                    <a:lnT w="12700">
                      <a:solidFill>
                        <a:schemeClr val="tx1"/>
                      </a:solidFill>
                    </a:lnT>
                  </a:tcPr>
                </a:tc>
                <a:extLst>
                  <a:ext uri="{0D108BD9-81ED-4DB2-BD59-A6C34878D82A}">
                    <a16:rowId xmlns:a16="http://schemas.microsoft.com/office/drawing/2014/main" val="4199390412"/>
                  </a:ext>
                </a:extLst>
              </a:tr>
            </a:tbl>
          </a:graphicData>
        </a:graphic>
      </p:graphicFrame>
      <p:sp>
        <p:nvSpPr>
          <p:cNvPr id="4" name="Google Shape;171;g11048dd9255_0_31">
            <a:extLst>
              <a:ext uri="{FF2B5EF4-FFF2-40B4-BE49-F238E27FC236}">
                <a16:creationId xmlns:a16="http://schemas.microsoft.com/office/drawing/2014/main" id="{D6E747B9-D813-F2E6-6434-4D20C7399258}"/>
              </a:ext>
            </a:extLst>
          </p:cNvPr>
          <p:cNvSpPr txBox="1">
            <a:spLocks/>
          </p:cNvSpPr>
          <p:nvPr/>
        </p:nvSpPr>
        <p:spPr>
          <a:xfrm>
            <a:off x="84276" y="81063"/>
            <a:ext cx="2854233" cy="291800"/>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CO" sz="1600" b="1" dirty="0">
                <a:latin typeface="Arial"/>
                <a:ea typeface="Arial"/>
                <a:cs typeface="Arial"/>
                <a:sym typeface="Arial"/>
              </a:rPr>
              <a:t>5.  Gestión Riesgo</a:t>
            </a:r>
            <a:endParaRPr lang="es-ES" sz="1600" dirty="0"/>
          </a:p>
        </p:txBody>
      </p:sp>
    </p:spTree>
    <p:extLst>
      <p:ext uri="{BB962C8B-B14F-4D97-AF65-F5344CB8AC3E}">
        <p14:creationId xmlns:p14="http://schemas.microsoft.com/office/powerpoint/2010/main" val="159202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5CCB914-3DC4-B3EC-01F5-84D1EE2750E9}"/>
              </a:ext>
            </a:extLst>
          </p:cNvPr>
          <p:cNvGraphicFramePr>
            <a:graphicFrameLocks noGrp="1"/>
          </p:cNvGraphicFramePr>
          <p:nvPr>
            <p:extLst>
              <p:ext uri="{D42A27DB-BD31-4B8C-83A1-F6EECF244321}">
                <p14:modId xmlns:p14="http://schemas.microsoft.com/office/powerpoint/2010/main" val="223124628"/>
              </p:ext>
            </p:extLst>
          </p:nvPr>
        </p:nvGraphicFramePr>
        <p:xfrm>
          <a:off x="399971" y="490076"/>
          <a:ext cx="8085970" cy="5917184"/>
        </p:xfrm>
        <a:graphic>
          <a:graphicData uri="http://schemas.openxmlformats.org/drawingml/2006/table">
            <a:tbl>
              <a:tblPr firstRow="1" bandRow="1">
                <a:tableStyleId>{1F8FEEE7-6C86-408D-9B0D-B8F2A133928B}</a:tableStyleId>
              </a:tblPr>
              <a:tblGrid>
                <a:gridCol w="1296064">
                  <a:extLst>
                    <a:ext uri="{9D8B030D-6E8A-4147-A177-3AD203B41FA5}">
                      <a16:colId xmlns:a16="http://schemas.microsoft.com/office/drawing/2014/main" val="1968442114"/>
                    </a:ext>
                  </a:extLst>
                </a:gridCol>
                <a:gridCol w="623416">
                  <a:extLst>
                    <a:ext uri="{9D8B030D-6E8A-4147-A177-3AD203B41FA5}">
                      <a16:colId xmlns:a16="http://schemas.microsoft.com/office/drawing/2014/main" val="1885766061"/>
                    </a:ext>
                  </a:extLst>
                </a:gridCol>
                <a:gridCol w="831222">
                  <a:extLst>
                    <a:ext uri="{9D8B030D-6E8A-4147-A177-3AD203B41FA5}">
                      <a16:colId xmlns:a16="http://schemas.microsoft.com/office/drawing/2014/main" val="3339260566"/>
                    </a:ext>
                  </a:extLst>
                </a:gridCol>
                <a:gridCol w="785042">
                  <a:extLst>
                    <a:ext uri="{9D8B030D-6E8A-4147-A177-3AD203B41FA5}">
                      <a16:colId xmlns:a16="http://schemas.microsoft.com/office/drawing/2014/main" val="205114559"/>
                    </a:ext>
                  </a:extLst>
                </a:gridCol>
                <a:gridCol w="4550226">
                  <a:extLst>
                    <a:ext uri="{9D8B030D-6E8A-4147-A177-3AD203B41FA5}">
                      <a16:colId xmlns:a16="http://schemas.microsoft.com/office/drawing/2014/main" val="3927079250"/>
                    </a:ext>
                  </a:extLst>
                </a:gridCol>
              </a:tblGrid>
              <a:tr h="0">
                <a:tc>
                  <a:txBody>
                    <a:bodyPr/>
                    <a:lstStyle/>
                    <a:p>
                      <a:pPr algn="ctr">
                        <a:lnSpc>
                          <a:spcPct val="97000"/>
                        </a:lnSpc>
                        <a:spcAft>
                          <a:spcPts val="800"/>
                        </a:spcAft>
                      </a:pPr>
                      <a:r>
                        <a:rPr lang="es-CO" sz="1000" b="1" noProof="0" dirty="0">
                          <a:solidFill>
                            <a:schemeClr val="bg1"/>
                          </a:solidFill>
                          <a:effectLst/>
                          <a:latin typeface="+mn-lt"/>
                        </a:rPr>
                        <a:t>Componente</a:t>
                      </a: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lnSpc>
                          <a:spcPct val="97000"/>
                        </a:lnSpc>
                        <a:spcAft>
                          <a:spcPts val="800"/>
                        </a:spcAft>
                      </a:pPr>
                      <a:r>
                        <a:rPr lang="es-CO" sz="1000" b="1" noProof="0" dirty="0">
                          <a:solidFill>
                            <a:schemeClr val="bg1"/>
                          </a:solidFill>
                          <a:effectLst/>
                          <a:latin typeface="+mn-lt"/>
                        </a:rPr>
                        <a:t>Total</a:t>
                      </a: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lnSpc>
                          <a:spcPct val="97000"/>
                        </a:lnSpc>
                        <a:spcAft>
                          <a:spcPts val="800"/>
                        </a:spcAft>
                      </a:pPr>
                      <a:r>
                        <a:rPr lang="es-CO" sz="1000" b="1" noProof="0" dirty="0">
                          <a:solidFill>
                            <a:schemeClr val="bg1"/>
                          </a:solidFill>
                          <a:effectLst/>
                          <a:latin typeface="+mn-lt"/>
                        </a:rPr>
                        <a:t>culminadas</a:t>
                      </a: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lnSpc>
                          <a:spcPct val="97000"/>
                        </a:lnSpc>
                        <a:spcAft>
                          <a:spcPts val="800"/>
                        </a:spcAft>
                      </a:pPr>
                      <a:r>
                        <a:rPr lang="es-CO" sz="1000" b="1" noProof="0">
                          <a:solidFill>
                            <a:schemeClr val="bg1"/>
                          </a:solidFill>
                          <a:effectLst/>
                          <a:latin typeface="+mn-lt"/>
                        </a:rPr>
                        <a:t>%  Avance</a:t>
                      </a:r>
                    </a:p>
                  </a:txBody>
                  <a:tcPr marL="12700" marR="12700" marT="12700" marB="1270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lnSpc>
                          <a:spcPct val="97000"/>
                        </a:lnSpc>
                        <a:spcAft>
                          <a:spcPts val="800"/>
                        </a:spcAft>
                      </a:pPr>
                      <a:r>
                        <a:rPr lang="es-CO" sz="1000" b="1" noProof="0">
                          <a:solidFill>
                            <a:schemeClr val="bg1"/>
                          </a:solidFill>
                          <a:effectLst/>
                          <a:latin typeface="+mn-lt"/>
                        </a:rPr>
                        <a:t>Recomendaciones</a:t>
                      </a: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229695966"/>
                  </a:ext>
                </a:extLst>
              </a:tr>
              <a:tr h="0">
                <a:tc>
                  <a:txBody>
                    <a:bodyPr/>
                    <a:lstStyle/>
                    <a:p>
                      <a:pPr algn="l">
                        <a:lnSpc>
                          <a:spcPct val="97000"/>
                        </a:lnSpc>
                        <a:spcAft>
                          <a:spcPts val="800"/>
                        </a:spcAft>
                      </a:pPr>
                      <a:r>
                        <a:rPr lang="es-CO" sz="1000" noProof="0" dirty="0">
                          <a:effectLst/>
                          <a:highlight>
                            <a:srgbClr val="FFFFFF"/>
                          </a:highlight>
                          <a:latin typeface="+mn-lt"/>
                        </a:rPr>
                        <a:t>Gestión del Riesgo</a:t>
                      </a:r>
                      <a:endParaRPr lang="es-CO" sz="1000" noProof="0" dirty="0">
                        <a:effectLst/>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97000"/>
                        </a:lnSpc>
                        <a:spcAft>
                          <a:spcPts val="800"/>
                        </a:spcAft>
                      </a:pPr>
                      <a:r>
                        <a:rPr lang="es-CO" sz="1000" noProof="0" dirty="0">
                          <a:effectLst/>
                          <a:highlight>
                            <a:srgbClr val="FFFFFF"/>
                          </a:highlight>
                          <a:latin typeface="+mn-lt"/>
                        </a:rPr>
                        <a:t>7</a:t>
                      </a:r>
                      <a:endParaRPr lang="es-CO" sz="1000" noProof="0" dirty="0">
                        <a:effectLst/>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97000"/>
                        </a:lnSpc>
                        <a:spcAft>
                          <a:spcPts val="800"/>
                        </a:spcAft>
                      </a:pPr>
                      <a:r>
                        <a:rPr lang="es-CO" sz="1000" noProof="0" dirty="0">
                          <a:effectLst/>
                          <a:highlight>
                            <a:srgbClr val="FFFFFF"/>
                          </a:highlight>
                          <a:latin typeface="+mn-lt"/>
                        </a:rPr>
                        <a:t>3</a:t>
                      </a:r>
                      <a:endParaRPr lang="es-CO" sz="1000" noProof="0" dirty="0">
                        <a:effectLst/>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97000"/>
                        </a:lnSpc>
                        <a:spcAft>
                          <a:spcPts val="800"/>
                        </a:spcAft>
                      </a:pPr>
                      <a:r>
                        <a:rPr lang="es-CO" sz="1000" noProof="0">
                          <a:effectLst/>
                          <a:highlight>
                            <a:srgbClr val="FFFFFF"/>
                          </a:highlight>
                          <a:latin typeface="+mn-lt"/>
                        </a:rPr>
                        <a:t>43%</a:t>
                      </a:r>
                      <a:endParaRPr lang="es-CO" sz="1000" noProof="0">
                        <a:effectLst/>
                        <a:latin typeface="+mn-lt"/>
                      </a:endParaRPr>
                    </a:p>
                  </a:txBody>
                  <a:tcPr marL="12700" marR="12700" marT="12700" marB="127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just">
                        <a:lnSpc>
                          <a:spcPct val="97000"/>
                        </a:lnSpc>
                        <a:spcAft>
                          <a:spcPts val="800"/>
                        </a:spcAft>
                        <a:buNone/>
                      </a:pPr>
                      <a:r>
                        <a:rPr lang="es-CO" sz="1000" b="0" i="0" u="none" strike="noStrike" noProof="0" dirty="0">
                          <a:effectLst/>
                          <a:highlight>
                            <a:srgbClr val="FFFFFF"/>
                          </a:highlight>
                          <a:latin typeface="+mn-lt"/>
                        </a:rPr>
                        <a:t>1- En concordancia con la actividad 1.1. Que los documentos vitales para la gestión del riesgo sean socializados en el menor tiempo posible. 2-  Que se ajuste la actividad 4.2 , de conformidad con lo establecido en la POLÍTICA DE ADMINISTRACIÓN DE RIESGOS_V5 (aprobada agosto 2022 - vigente), en la cual se estableció  " Elaborar informe cuatrimestral, 3- Las (4) pendientes, se encuentran dentro del término para su ejecución.</a:t>
                      </a: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25011751"/>
                  </a:ext>
                </a:extLst>
              </a:tr>
              <a:tr h="0">
                <a:tc>
                  <a:txBody>
                    <a:bodyPr/>
                    <a:lstStyle/>
                    <a:p>
                      <a:pPr lvl="0" algn="l">
                        <a:lnSpc>
                          <a:spcPct val="97000"/>
                        </a:lnSpc>
                        <a:spcAft>
                          <a:spcPts val="800"/>
                        </a:spcAft>
                        <a:buNone/>
                      </a:pPr>
                      <a:r>
                        <a:rPr lang="es-CO" sz="1000" b="0" i="0" u="none" strike="noStrike" noProof="0">
                          <a:effectLst/>
                          <a:highlight>
                            <a:srgbClr val="FFFFFF"/>
                          </a:highlight>
                          <a:latin typeface="+mn-lt"/>
                        </a:rPr>
                        <a:t>Racionalización de Trámites</a:t>
                      </a:r>
                      <a:endParaRPr lang="es-ES" sz="1000">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97000"/>
                        </a:lnSpc>
                        <a:spcAft>
                          <a:spcPts val="800"/>
                        </a:spcAft>
                      </a:pPr>
                      <a:r>
                        <a:rPr lang="es-CO" sz="1000" noProof="0">
                          <a:effectLst/>
                          <a:highlight>
                            <a:srgbClr val="FFFFFF"/>
                          </a:highlight>
                          <a:latin typeface="+mn-lt"/>
                        </a:rPr>
                        <a:t>2</a:t>
                      </a: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97000"/>
                        </a:lnSpc>
                        <a:spcAft>
                          <a:spcPts val="800"/>
                        </a:spcAft>
                      </a:pPr>
                      <a:r>
                        <a:rPr lang="es-CO" sz="1000" noProof="0" dirty="0">
                          <a:effectLst/>
                          <a:highlight>
                            <a:srgbClr val="FFFFFF"/>
                          </a:highlight>
                          <a:latin typeface="+mn-lt"/>
                        </a:rPr>
                        <a:t>0</a:t>
                      </a: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lnSpc>
                          <a:spcPct val="97000"/>
                        </a:lnSpc>
                        <a:spcAft>
                          <a:spcPts val="800"/>
                        </a:spcAft>
                        <a:buNone/>
                      </a:pPr>
                      <a:r>
                        <a:rPr lang="es-CO" sz="1000" b="0" i="0" u="none" strike="noStrike" noProof="0" dirty="0">
                          <a:effectLst/>
                          <a:highlight>
                            <a:srgbClr val="FFFFFF"/>
                          </a:highlight>
                          <a:latin typeface="+mn-lt"/>
                        </a:rPr>
                        <a:t>20%*</a:t>
                      </a:r>
                      <a:endParaRPr lang="es-ES" sz="1000" dirty="0">
                        <a:latin typeface="+mn-lt"/>
                      </a:endParaRPr>
                    </a:p>
                  </a:txBody>
                  <a:tcPr marL="12700" marR="12700" marT="12700" marB="127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just">
                        <a:lnSpc>
                          <a:spcPct val="97000"/>
                        </a:lnSpc>
                        <a:buNone/>
                      </a:pPr>
                      <a:r>
                        <a:rPr lang="es-CO" sz="1000" b="0" i="0" u="none" strike="noStrike" noProof="0" dirty="0">
                          <a:effectLst/>
                          <a:highlight>
                            <a:srgbClr val="FFFFFF"/>
                          </a:highlight>
                          <a:latin typeface="+mn-lt"/>
                        </a:rPr>
                        <a:t>La Estrategia de Racionalización de trámites se encuentra en término para su implementación (30 de junio/2023). Sin embargo, se recomienda gestionar con oportunidad las actividades necesarias para el cumplimiento de esta, teniendo en cuenta el porcentaje de avance identificado a la fecha</a:t>
                      </a:r>
                      <a:endParaRPr lang="es-ES" sz="1000" dirty="0">
                        <a:latin typeface="+mn-lt"/>
                      </a:endParaRPr>
                    </a:p>
                    <a:p>
                      <a:pPr lvl="0" algn="just">
                        <a:lnSpc>
                          <a:spcPct val="97000"/>
                        </a:lnSpc>
                        <a:buNone/>
                      </a:pPr>
                      <a:r>
                        <a:rPr lang="es-CO" sz="1000" b="0" i="0" u="none" strike="noStrike" noProof="0" dirty="0">
                          <a:effectLst/>
                          <a:highlight>
                            <a:srgbClr val="FFFFFF"/>
                          </a:highlight>
                          <a:latin typeface="+mn-lt"/>
                        </a:rPr>
                        <a:t>*El 20% de avance corresponde al cumplimiento de la primera de seis (6) etapas de la estrategia de racionalización de trámites en SUIT</a:t>
                      </a:r>
                      <a:endParaRPr lang="es-CO" sz="1000" dirty="0">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22869056"/>
                  </a:ext>
                </a:extLst>
              </a:tr>
              <a:tr h="0">
                <a:tc>
                  <a:txBody>
                    <a:bodyPr/>
                    <a:lstStyle/>
                    <a:p>
                      <a:pPr lvl="0" algn="l">
                        <a:lnSpc>
                          <a:spcPct val="97000"/>
                        </a:lnSpc>
                        <a:spcAft>
                          <a:spcPts val="800"/>
                        </a:spcAft>
                        <a:buNone/>
                      </a:pPr>
                      <a:r>
                        <a:rPr lang="es-CO" sz="1000" noProof="0" dirty="0">
                          <a:effectLst/>
                          <a:highlight>
                            <a:srgbClr val="FFFFFF"/>
                          </a:highlight>
                          <a:latin typeface="+mn-lt"/>
                        </a:rPr>
                        <a:t>Rendición Cuentas</a:t>
                      </a:r>
                      <a:endParaRPr lang="es-CO" sz="1000" noProof="0" dirty="0">
                        <a:effectLst/>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lnSpc>
                          <a:spcPct val="97000"/>
                        </a:lnSpc>
                        <a:spcAft>
                          <a:spcPts val="800"/>
                        </a:spcAft>
                        <a:buNone/>
                      </a:pPr>
                      <a:r>
                        <a:rPr lang="es-CO" sz="1000" noProof="0">
                          <a:effectLst/>
                          <a:highlight>
                            <a:srgbClr val="FFFFFF"/>
                          </a:highlight>
                          <a:latin typeface="+mn-lt"/>
                        </a:rPr>
                        <a:t>10</a:t>
                      </a:r>
                      <a:endParaRPr lang="es-CO" sz="1000" noProof="0">
                        <a:effectLst/>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lnSpc>
                          <a:spcPct val="97000"/>
                        </a:lnSpc>
                        <a:spcAft>
                          <a:spcPts val="800"/>
                        </a:spcAft>
                        <a:buNone/>
                      </a:pPr>
                      <a:r>
                        <a:rPr lang="es-CO" sz="1000" noProof="0">
                          <a:effectLst/>
                          <a:highlight>
                            <a:srgbClr val="FFFFFF"/>
                          </a:highlight>
                          <a:latin typeface="+mn-lt"/>
                        </a:rPr>
                        <a:t>8</a:t>
                      </a:r>
                      <a:endParaRPr lang="es-CO" sz="1000" noProof="0">
                        <a:effectLst/>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lnSpc>
                          <a:spcPct val="97000"/>
                        </a:lnSpc>
                        <a:spcAft>
                          <a:spcPts val="800"/>
                        </a:spcAft>
                        <a:buNone/>
                      </a:pPr>
                      <a:r>
                        <a:rPr lang="es-CO" sz="1000" noProof="0">
                          <a:effectLst/>
                          <a:highlight>
                            <a:srgbClr val="FFFFFF"/>
                          </a:highlight>
                          <a:latin typeface="+mn-lt"/>
                        </a:rPr>
                        <a:t>80%</a:t>
                      </a:r>
                      <a:endParaRPr lang="es-CO" sz="1000" noProof="0">
                        <a:effectLst/>
                        <a:latin typeface="+mn-lt"/>
                      </a:endParaRPr>
                    </a:p>
                  </a:txBody>
                  <a:tcPr marL="12700" marR="12700" marT="12700" marB="127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just">
                        <a:lnSpc>
                          <a:spcPct val="97000"/>
                        </a:lnSpc>
                        <a:buNone/>
                      </a:pPr>
                      <a:r>
                        <a:rPr lang="es-CO" sz="1000" b="0" i="0" u="none" strike="noStrike" noProof="0" dirty="0">
                          <a:effectLst/>
                          <a:highlight>
                            <a:srgbClr val="FFFFFF"/>
                          </a:highlight>
                          <a:latin typeface="+mn-lt"/>
                        </a:rPr>
                        <a:t>1. Actividad cumplida dentro de las fechas programadas</a:t>
                      </a:r>
                      <a:endParaRPr lang="es-ES" sz="1000" dirty="0">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05744054"/>
                  </a:ext>
                </a:extLst>
              </a:tr>
              <a:tr h="0">
                <a:tc>
                  <a:txBody>
                    <a:bodyPr/>
                    <a:lstStyle/>
                    <a:p>
                      <a:pPr algn="l">
                        <a:lnSpc>
                          <a:spcPct val="97000"/>
                        </a:lnSpc>
                        <a:spcAft>
                          <a:spcPts val="800"/>
                        </a:spcAft>
                      </a:pPr>
                      <a:r>
                        <a:rPr lang="es-CO" sz="1000" noProof="0">
                          <a:effectLst/>
                          <a:highlight>
                            <a:srgbClr val="FFFFFF"/>
                          </a:highlight>
                          <a:latin typeface="+mn-lt"/>
                        </a:rPr>
                        <a:t>Atención al ciudadano</a:t>
                      </a:r>
                      <a:endParaRPr lang="es-CO" sz="1000" noProof="0">
                        <a:effectLst/>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97000"/>
                        </a:lnSpc>
                        <a:spcAft>
                          <a:spcPts val="800"/>
                        </a:spcAft>
                      </a:pPr>
                      <a:r>
                        <a:rPr lang="es-CO" sz="1000" noProof="0">
                          <a:effectLst/>
                          <a:highlight>
                            <a:srgbClr val="FFFFFF"/>
                          </a:highlight>
                          <a:latin typeface="+mn-lt"/>
                        </a:rPr>
                        <a:t>15</a:t>
                      </a:r>
                      <a:endParaRPr lang="es-CO" sz="1000" noProof="0">
                        <a:effectLst/>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97000"/>
                        </a:lnSpc>
                        <a:spcAft>
                          <a:spcPts val="800"/>
                        </a:spcAft>
                      </a:pPr>
                      <a:r>
                        <a:rPr lang="es-CO" sz="1000" noProof="0">
                          <a:effectLst/>
                          <a:highlight>
                            <a:srgbClr val="FFFFFF"/>
                          </a:highlight>
                          <a:latin typeface="+mn-lt"/>
                        </a:rPr>
                        <a:t>10</a:t>
                      </a:r>
                      <a:endParaRPr lang="es-CO" sz="1000" noProof="0">
                        <a:effectLst/>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97000"/>
                        </a:lnSpc>
                        <a:spcAft>
                          <a:spcPts val="800"/>
                        </a:spcAft>
                      </a:pPr>
                      <a:r>
                        <a:rPr lang="es-CO" sz="1000" noProof="0">
                          <a:effectLst/>
                          <a:highlight>
                            <a:srgbClr val="FFFFFF"/>
                          </a:highlight>
                          <a:latin typeface="+mn-lt"/>
                        </a:rPr>
                        <a:t>66.7%</a:t>
                      </a:r>
                      <a:endParaRPr lang="es-CO" sz="1000" noProof="0">
                        <a:effectLst/>
                        <a:latin typeface="+mn-lt"/>
                      </a:endParaRPr>
                    </a:p>
                  </a:txBody>
                  <a:tcPr marL="12700" marR="12700" marT="12700" marB="127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1" indent="0" algn="l">
                        <a:buClr>
                          <a:srgbClr val="000000"/>
                        </a:buClr>
                        <a:buNone/>
                      </a:pPr>
                      <a:r>
                        <a:rPr lang="es-CO" sz="1000" b="0" i="0" u="none" strike="noStrike" noProof="0" dirty="0">
                          <a:solidFill>
                            <a:srgbClr val="000000"/>
                          </a:solidFill>
                          <a:effectLst/>
                          <a:highlight>
                            <a:srgbClr val="FFFFFF"/>
                          </a:highlight>
                          <a:latin typeface="+mn-lt"/>
                        </a:rPr>
                        <a:t>Se reitera la  materialización de los riesgos asociados a las PQRSD asociadas a las áreas Misionales. De acuerdo con el análisis de la </a:t>
                      </a:r>
                      <a:r>
                        <a:rPr lang="es-CO" sz="1000" b="1" i="1" u="none" strike="noStrike" noProof="0" dirty="0">
                          <a:solidFill>
                            <a:srgbClr val="000000"/>
                          </a:solidFill>
                          <a:effectLst/>
                          <a:highlight>
                            <a:srgbClr val="FFFFFF"/>
                          </a:highlight>
                          <a:latin typeface="+mn-lt"/>
                        </a:rPr>
                        <a:t>"Base datos gestión PQRDS-2023",</a:t>
                      </a:r>
                      <a:r>
                        <a:rPr lang="es-CO" sz="1000" b="0" i="0" u="none" strike="noStrike" noProof="0" dirty="0">
                          <a:solidFill>
                            <a:srgbClr val="000000"/>
                          </a:solidFill>
                          <a:effectLst/>
                          <a:highlight>
                            <a:srgbClr val="FFFFFF"/>
                          </a:highlight>
                          <a:latin typeface="+mn-lt"/>
                        </a:rPr>
                        <a:t> se evidencias respuestas extemporáneas en otras áreas.   Se recomienda se analice y gestionen las implicaciones disciplinarias del caso. </a:t>
                      </a:r>
                      <a:endParaRPr lang="es-ES" sz="1000" dirty="0">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178074095"/>
                  </a:ext>
                </a:extLst>
              </a:tr>
              <a:tr h="0">
                <a:tc>
                  <a:txBody>
                    <a:bodyPr/>
                    <a:lstStyle/>
                    <a:p>
                      <a:pPr algn="l">
                        <a:lnSpc>
                          <a:spcPct val="97000"/>
                        </a:lnSpc>
                        <a:spcAft>
                          <a:spcPts val="800"/>
                        </a:spcAft>
                      </a:pPr>
                      <a:r>
                        <a:rPr lang="es-CO" sz="1000" noProof="0">
                          <a:effectLst/>
                          <a:highlight>
                            <a:srgbClr val="FFFFFF"/>
                          </a:highlight>
                          <a:latin typeface="+mn-lt"/>
                        </a:rPr>
                        <a:t>Transparencia y Acceso a la Información</a:t>
                      </a:r>
                      <a:endParaRPr lang="es-CO" sz="1000" noProof="0">
                        <a:effectLst/>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97000"/>
                        </a:lnSpc>
                        <a:spcAft>
                          <a:spcPts val="800"/>
                        </a:spcAft>
                      </a:pPr>
                      <a:r>
                        <a:rPr lang="es-CO" sz="1000" noProof="0">
                          <a:effectLst/>
                          <a:highlight>
                            <a:srgbClr val="FFFFFF"/>
                          </a:highlight>
                          <a:latin typeface="+mn-lt"/>
                        </a:rPr>
                        <a:t>11</a:t>
                      </a:r>
                      <a:endParaRPr lang="es-CO" sz="1000" noProof="0">
                        <a:effectLst/>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97000"/>
                        </a:lnSpc>
                        <a:spcAft>
                          <a:spcPts val="800"/>
                        </a:spcAft>
                      </a:pPr>
                      <a:r>
                        <a:rPr lang="es-CO" sz="1000" noProof="0">
                          <a:effectLst/>
                          <a:highlight>
                            <a:srgbClr val="FFFFFF"/>
                          </a:highlight>
                          <a:latin typeface="+mn-lt"/>
                        </a:rPr>
                        <a:t>7</a:t>
                      </a:r>
                      <a:endParaRPr lang="es-CO" sz="1000" noProof="0">
                        <a:effectLst/>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97000"/>
                        </a:lnSpc>
                        <a:spcAft>
                          <a:spcPts val="800"/>
                        </a:spcAft>
                      </a:pPr>
                      <a:r>
                        <a:rPr lang="es-CO" sz="1000" noProof="0">
                          <a:effectLst/>
                          <a:highlight>
                            <a:srgbClr val="FFFFFF"/>
                          </a:highlight>
                          <a:latin typeface="+mn-lt"/>
                        </a:rPr>
                        <a:t>63%</a:t>
                      </a:r>
                      <a:endParaRPr lang="es-CO" sz="1000" noProof="0">
                        <a:effectLst/>
                        <a:latin typeface="+mn-lt"/>
                      </a:endParaRPr>
                    </a:p>
                  </a:txBody>
                  <a:tcPr marL="12700" marR="12700" marT="12700" marB="127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just">
                        <a:lnSpc>
                          <a:spcPct val="97000"/>
                        </a:lnSpc>
                        <a:buNone/>
                      </a:pPr>
                      <a:r>
                        <a:rPr lang="es-CO" sz="1000" b="0" i="0" u="none" strike="noStrike" noProof="0" dirty="0">
                          <a:effectLst/>
                          <a:highlight>
                            <a:srgbClr val="FFFFFF"/>
                          </a:highlight>
                          <a:latin typeface="+mn-lt"/>
                        </a:rPr>
                        <a:t>●Fortalecer controles para dar cumplimiento oportuno con las fechas programadas y documentar avances.</a:t>
                      </a:r>
                      <a:endParaRPr lang="es-ES" sz="1000" dirty="0">
                        <a:latin typeface="+mn-lt"/>
                      </a:endParaRPr>
                    </a:p>
                    <a:p>
                      <a:pPr lvl="0" algn="just">
                        <a:lnSpc>
                          <a:spcPct val="97000"/>
                        </a:lnSpc>
                        <a:buNone/>
                      </a:pPr>
                      <a:r>
                        <a:rPr lang="es-CO" sz="1000" b="0" i="0" u="none" strike="noStrike" noProof="0" dirty="0">
                          <a:effectLst/>
                          <a:highlight>
                            <a:srgbClr val="FFFFFF"/>
                          </a:highlight>
                          <a:latin typeface="+mn-lt"/>
                        </a:rPr>
                        <a:t>●Establecer cronogramas para aquellas actividades en las cuales participan varias áreas, de tal forma que se cuente con trazabilidad y control de la gestión, con el fin de dar cumplimiento con lo programado. ●Identificar los servicios y/o programas de acuerdo con el área o proceso Misional a cargo, toda vez que no es posible establecer el responsable de la publicación y si la misma corresponde a la versión actualizada, esto especialmente para la información dirigida a la población vulnerable, en situación de discapacidad y la sección para niños y niñas.</a:t>
                      </a:r>
                      <a:endParaRPr lang="es-CO" sz="1000" dirty="0">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25770521"/>
                  </a:ext>
                </a:extLst>
              </a:tr>
              <a:tr h="0">
                <a:tc>
                  <a:txBody>
                    <a:bodyPr/>
                    <a:lstStyle/>
                    <a:p>
                      <a:pPr lvl="0" algn="l">
                        <a:lnSpc>
                          <a:spcPct val="97000"/>
                        </a:lnSpc>
                        <a:spcAft>
                          <a:spcPts val="800"/>
                        </a:spcAft>
                        <a:buNone/>
                      </a:pPr>
                      <a:r>
                        <a:rPr lang="es-CO" sz="1000" b="0" i="0" u="none" strike="noStrike" noProof="0">
                          <a:effectLst/>
                          <a:highlight>
                            <a:srgbClr val="FFFFFF"/>
                          </a:highlight>
                          <a:latin typeface="+mn-lt"/>
                        </a:rPr>
                        <a:t>Iniciativa Adicional</a:t>
                      </a:r>
                      <a:endParaRPr lang="es-ES" sz="1000">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lnSpc>
                          <a:spcPct val="97000"/>
                        </a:lnSpc>
                        <a:spcAft>
                          <a:spcPts val="800"/>
                        </a:spcAft>
                        <a:buNone/>
                      </a:pPr>
                      <a:r>
                        <a:rPr lang="es-CO" sz="1000" noProof="0">
                          <a:effectLst/>
                          <a:highlight>
                            <a:srgbClr val="FFFFFF"/>
                          </a:highlight>
                          <a:latin typeface="+mn-lt"/>
                        </a:rPr>
                        <a:t>2</a:t>
                      </a: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lnSpc>
                          <a:spcPct val="97000"/>
                        </a:lnSpc>
                        <a:spcAft>
                          <a:spcPts val="800"/>
                        </a:spcAft>
                        <a:buNone/>
                      </a:pPr>
                      <a:r>
                        <a:rPr lang="es-CO" sz="1000" noProof="0">
                          <a:effectLst/>
                          <a:highlight>
                            <a:srgbClr val="FFFFFF"/>
                          </a:highlight>
                          <a:latin typeface="+mn-lt"/>
                        </a:rPr>
                        <a:t>0</a:t>
                      </a: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lnSpc>
                          <a:spcPct val="97000"/>
                        </a:lnSpc>
                        <a:spcAft>
                          <a:spcPts val="800"/>
                        </a:spcAft>
                        <a:buNone/>
                      </a:pPr>
                      <a:r>
                        <a:rPr lang="es-CO" sz="1000" noProof="0">
                          <a:effectLst/>
                          <a:highlight>
                            <a:srgbClr val="FFFFFF"/>
                          </a:highlight>
                          <a:latin typeface="+mn-lt"/>
                        </a:rPr>
                        <a:t>0%</a:t>
                      </a:r>
                    </a:p>
                  </a:txBody>
                  <a:tcPr marL="12700" marR="12700" marT="12700" marB="127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just">
                        <a:lnSpc>
                          <a:spcPct val="97000"/>
                        </a:lnSpc>
                        <a:buNone/>
                      </a:pPr>
                      <a:r>
                        <a:rPr lang="es-CO" sz="1000" b="0" i="0" u="none" strike="noStrike" noProof="0" dirty="0">
                          <a:effectLst/>
                          <a:highlight>
                            <a:srgbClr val="FFFFFF"/>
                          </a:highlight>
                          <a:latin typeface="+mn-lt"/>
                        </a:rPr>
                        <a:t>Se evidencia gestión en la conformación del equipo de gestores de integridad, pero no se ha realizado la socialización del código ni los valores como lo requiere la actividad</a:t>
                      </a:r>
                      <a:endParaRPr lang="es-ES" sz="1000" dirty="0">
                        <a:latin typeface="+mn-lt"/>
                      </a:endParaRP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966849283"/>
                  </a:ext>
                </a:extLst>
              </a:tr>
              <a:tr h="0">
                <a:tc>
                  <a:txBody>
                    <a:bodyPr/>
                    <a:lstStyle/>
                    <a:p>
                      <a:pPr algn="ctr">
                        <a:lnSpc>
                          <a:spcPct val="97000"/>
                        </a:lnSpc>
                        <a:spcAft>
                          <a:spcPts val="800"/>
                        </a:spcAft>
                      </a:pPr>
                      <a:r>
                        <a:rPr lang="es-CO" sz="1000" b="1" noProof="0">
                          <a:effectLst/>
                          <a:latin typeface="+mn-lt"/>
                        </a:rPr>
                        <a:t>Total</a:t>
                      </a: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97000"/>
                        </a:lnSpc>
                        <a:spcAft>
                          <a:spcPts val="800"/>
                        </a:spcAft>
                      </a:pPr>
                      <a:r>
                        <a:rPr lang="es-CO" sz="1000" b="1" noProof="0">
                          <a:effectLst/>
                          <a:latin typeface="+mn-lt"/>
                        </a:rPr>
                        <a:t>47</a:t>
                      </a: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lnSpc>
                          <a:spcPct val="97000"/>
                        </a:lnSpc>
                        <a:spcAft>
                          <a:spcPts val="800"/>
                        </a:spcAft>
                      </a:pPr>
                      <a:r>
                        <a:rPr lang="es-CO" sz="1000" b="1" noProof="0">
                          <a:effectLst/>
                          <a:latin typeface="+mn-lt"/>
                        </a:rPr>
                        <a:t>28</a:t>
                      </a:r>
                    </a:p>
                  </a:txBody>
                  <a:tcPr marL="63500" marR="63500" marT="63500" marB="63500" anchor="ctr">
                    <a:lnL w="12700">
                      <a:solidFill>
                        <a:schemeClr val="tx1"/>
                      </a:solidFill>
                    </a:lnL>
                    <a:lnR w="12700">
                      <a:solidFill>
                        <a:schemeClr val="tx1"/>
                      </a:solidFill>
                    </a:lnR>
                    <a:lnT w="12700">
                      <a:solidFill>
                        <a:schemeClr val="tx1"/>
                      </a:solidFill>
                    </a:lnT>
                    <a:lnB w="12700">
                      <a:solidFill>
                        <a:schemeClr val="tx1"/>
                      </a:solidFill>
                    </a:lnB>
                  </a:tcPr>
                </a:tc>
                <a:tc gridSpan="2">
                  <a:txBody>
                    <a:bodyPr/>
                    <a:lstStyle/>
                    <a:p>
                      <a:pPr algn="ctr">
                        <a:lnSpc>
                          <a:spcPct val="97000"/>
                        </a:lnSpc>
                        <a:spcAft>
                          <a:spcPts val="800"/>
                        </a:spcAft>
                      </a:pPr>
                      <a:r>
                        <a:rPr lang="es-CO" sz="1000" b="1" noProof="0" dirty="0">
                          <a:effectLst/>
                          <a:latin typeface="+mn-lt"/>
                        </a:rPr>
                        <a:t>59,6%</a:t>
                      </a:r>
                    </a:p>
                  </a:txBody>
                  <a:tcPr marL="12700" marR="12700" marT="12700" marB="12700" anchor="ct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a:tc>
                <a:extLst>
                  <a:ext uri="{0D108BD9-81ED-4DB2-BD59-A6C34878D82A}">
                    <a16:rowId xmlns:a16="http://schemas.microsoft.com/office/drawing/2014/main" val="1544710387"/>
                  </a:ext>
                </a:extLst>
              </a:tr>
            </a:tbl>
          </a:graphicData>
        </a:graphic>
      </p:graphicFrame>
      <p:sp>
        <p:nvSpPr>
          <p:cNvPr id="8" name="Google Shape;171;g11048dd9255_0_31">
            <a:extLst>
              <a:ext uri="{FF2B5EF4-FFF2-40B4-BE49-F238E27FC236}">
                <a16:creationId xmlns:a16="http://schemas.microsoft.com/office/drawing/2014/main" id="{4722DD09-21C8-374A-A2ED-B1F4505D9C4B}"/>
              </a:ext>
            </a:extLst>
          </p:cNvPr>
          <p:cNvSpPr txBox="1">
            <a:spLocks/>
          </p:cNvSpPr>
          <p:nvPr/>
        </p:nvSpPr>
        <p:spPr>
          <a:xfrm>
            <a:off x="399971" y="98225"/>
            <a:ext cx="1038212" cy="39185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CO" sz="1800" b="1" dirty="0">
                <a:latin typeface="Arial"/>
                <a:ea typeface="Arial"/>
                <a:cs typeface="Arial"/>
                <a:sym typeface="Arial"/>
              </a:rPr>
              <a:t>PAAC:</a:t>
            </a:r>
            <a:endParaRPr lang="es-E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title"/>
          </p:nvPr>
        </p:nvSpPr>
        <p:spPr>
          <a:xfrm>
            <a:off x="1461633" y="403837"/>
            <a:ext cx="5760744" cy="68658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s-CO" sz="3200" dirty="0">
                <a:latin typeface="+mj-lt"/>
              </a:rPr>
              <a:t>6.</a:t>
            </a:r>
            <a:r>
              <a:rPr lang="es-CO" sz="2800" dirty="0">
                <a:solidFill>
                  <a:schemeClr val="tx1"/>
                </a:solidFill>
                <a:latin typeface="+mj-lt"/>
              </a:rPr>
              <a:t>Proposiciones y varios:</a:t>
            </a:r>
            <a:endParaRPr lang="es-ES" sz="2800" dirty="0">
              <a:solidFill>
                <a:schemeClr val="tx1"/>
              </a:solidFill>
              <a:latin typeface="+mj-lt"/>
            </a:endParaRPr>
          </a:p>
        </p:txBody>
      </p:sp>
      <p:sp>
        <p:nvSpPr>
          <p:cNvPr id="206" name="Google Shape;206;p13"/>
          <p:cNvSpPr txBox="1">
            <a:spLocks noGrp="1"/>
          </p:cNvSpPr>
          <p:nvPr>
            <p:ph type="body" idx="1"/>
          </p:nvPr>
        </p:nvSpPr>
        <p:spPr>
          <a:xfrm>
            <a:off x="1453599" y="1562699"/>
            <a:ext cx="6093028" cy="2939901"/>
          </a:xfrm>
          <a:prstGeom prst="rect">
            <a:avLst/>
          </a:prstGeom>
          <a:noFill/>
          <a:ln>
            <a:noFill/>
          </a:ln>
        </p:spPr>
        <p:txBody>
          <a:bodyPr spcFirstLastPara="1" wrap="square" lIns="91425" tIns="45700" rIns="91425" bIns="45700" anchor="t" anchorCtr="0">
            <a:normAutofit/>
          </a:bodyPr>
          <a:lstStyle/>
          <a:p>
            <a:pPr indent="-457200" algn="just">
              <a:spcBef>
                <a:spcPts val="0"/>
              </a:spcBef>
              <a:buSzPts val="2800"/>
              <a:buFont typeface="Wingdings" panose="05000000000000000000" pitchFamily="2" charset="2"/>
              <a:buChar char="Ø"/>
            </a:pPr>
            <a:r>
              <a:rPr lang="es-ES" dirty="0">
                <a:solidFill>
                  <a:schemeClr val="tx1"/>
                </a:solidFill>
                <a:latin typeface="+mj-lt"/>
              </a:rPr>
              <a:t>Código de Integridad (TH) </a:t>
            </a:r>
            <a:endParaRPr lang="es-CO" dirty="0">
              <a:solidFill>
                <a:schemeClr val="tx1"/>
              </a:solidFill>
              <a:latin typeface="+mj-lt"/>
            </a:endParaRPr>
          </a:p>
          <a:p>
            <a:pPr lvl="0" indent="-457200" algn="just">
              <a:lnSpc>
                <a:spcPct val="90000"/>
              </a:lnSpc>
              <a:spcBef>
                <a:spcPts val="0"/>
              </a:spcBef>
              <a:spcAft>
                <a:spcPts val="0"/>
              </a:spcAft>
              <a:buClr>
                <a:schemeClr val="dk1"/>
              </a:buClr>
              <a:buSzPts val="2800"/>
              <a:buFont typeface="Wingdings" panose="05000000000000000000" pitchFamily="2" charset="2"/>
              <a:buChar char="Ø"/>
            </a:pPr>
            <a:r>
              <a:rPr lang="es-CO" dirty="0">
                <a:latin typeface="+mj-lt"/>
              </a:rPr>
              <a:t>Procedimiento PMI.</a:t>
            </a:r>
          </a:p>
        </p:txBody>
      </p:sp>
      <p:sp>
        <p:nvSpPr>
          <p:cNvPr id="2" name="Google Shape;200;p12">
            <a:extLst>
              <a:ext uri="{FF2B5EF4-FFF2-40B4-BE49-F238E27FC236}">
                <a16:creationId xmlns:a16="http://schemas.microsoft.com/office/drawing/2014/main" id="{02D0AE1E-B904-B7C9-6A6D-881B5214C5E3}"/>
              </a:ext>
            </a:extLst>
          </p:cNvPr>
          <p:cNvSpPr txBox="1"/>
          <p:nvPr/>
        </p:nvSpPr>
        <p:spPr>
          <a:xfrm>
            <a:off x="1304591" y="978395"/>
            <a:ext cx="6380252" cy="65003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Arial"/>
              <a:buNone/>
            </a:pPr>
            <a:endParaRPr lang="es-CO" sz="3200" b="1">
              <a:solidFill>
                <a:schemeClr val="dk1"/>
              </a:solidFill>
              <a:latin typeface="Calibri"/>
              <a:ea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628650" y="508871"/>
            <a:ext cx="7886700" cy="79255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entury Gothic"/>
              <a:buNone/>
            </a:pPr>
            <a:r>
              <a:rPr lang="es-CO" sz="4000" b="1" dirty="0">
                <a:latin typeface="+mj-lt"/>
              </a:rPr>
              <a:t>ORDEN DEL DÍA</a:t>
            </a:r>
            <a:endParaRPr dirty="0">
              <a:latin typeface="+mj-lt"/>
            </a:endParaRPr>
          </a:p>
        </p:txBody>
      </p:sp>
      <p:sp>
        <p:nvSpPr>
          <p:cNvPr id="91" name="Google Shape;91;p2"/>
          <p:cNvSpPr txBox="1">
            <a:spLocks noGrp="1"/>
          </p:cNvSpPr>
          <p:nvPr>
            <p:ph type="body" idx="1"/>
          </p:nvPr>
        </p:nvSpPr>
        <p:spPr>
          <a:xfrm>
            <a:off x="628650" y="1251751"/>
            <a:ext cx="7886700" cy="4178378"/>
          </a:xfrm>
          <a:prstGeom prst="rect">
            <a:avLst/>
          </a:prstGeom>
          <a:noFill/>
          <a:ln>
            <a:noFill/>
          </a:ln>
        </p:spPr>
        <p:txBody>
          <a:bodyPr spcFirstLastPara="1" wrap="square" lIns="91425" tIns="45700" rIns="91425" bIns="45700" anchor="t" anchorCtr="0">
            <a:normAutofit/>
          </a:bodyPr>
          <a:lstStyle/>
          <a:p>
            <a:pPr marL="514350" lvl="0" indent="-514350" algn="just">
              <a:spcBef>
                <a:spcPts val="0"/>
              </a:spcBef>
              <a:buSzPts val="2800"/>
              <a:buFont typeface="+mj-lt"/>
              <a:buAutoNum type="arabicPeriod"/>
            </a:pPr>
            <a:endParaRPr lang="es-CO" dirty="0">
              <a:latin typeface="+mj-lt"/>
            </a:endParaRPr>
          </a:p>
          <a:p>
            <a:pPr marL="514350" lvl="0" indent="-514350" algn="just">
              <a:spcBef>
                <a:spcPts val="0"/>
              </a:spcBef>
              <a:buSzPts val="2800"/>
              <a:buFont typeface="+mj-lt"/>
              <a:buAutoNum type="arabicPeriod"/>
            </a:pPr>
            <a:endParaRPr lang="es-CO" sz="1700" dirty="0">
              <a:latin typeface="+mj-lt"/>
            </a:endParaRPr>
          </a:p>
          <a:p>
            <a:pPr marL="0" lvl="0" indent="0" algn="just">
              <a:lnSpc>
                <a:spcPct val="120000"/>
              </a:lnSpc>
              <a:spcBef>
                <a:spcPts val="0"/>
              </a:spcBef>
              <a:buSzPts val="2800"/>
              <a:buNone/>
            </a:pPr>
            <a:r>
              <a:rPr lang="es-CO" sz="1700" dirty="0">
                <a:latin typeface="+mj-lt"/>
              </a:rPr>
              <a:t>1. Llamado a lista y verificación del Quórum.</a:t>
            </a:r>
          </a:p>
          <a:p>
            <a:pPr marL="0" lvl="0" indent="0" algn="just">
              <a:lnSpc>
                <a:spcPct val="120000"/>
              </a:lnSpc>
              <a:spcBef>
                <a:spcPts val="0"/>
              </a:spcBef>
              <a:buSzPts val="2800"/>
              <a:buNone/>
            </a:pPr>
            <a:r>
              <a:rPr lang="es-CO" sz="1700" dirty="0">
                <a:latin typeface="+mj-lt"/>
              </a:rPr>
              <a:t>2. Aprobación Plan Anual de Auditoría V2 2023. </a:t>
            </a:r>
          </a:p>
          <a:p>
            <a:pPr marL="0" lvl="0" indent="0" algn="just">
              <a:lnSpc>
                <a:spcPct val="120000"/>
              </a:lnSpc>
              <a:spcBef>
                <a:spcPts val="0"/>
              </a:spcBef>
              <a:buSzPts val="2800"/>
              <a:buNone/>
            </a:pPr>
            <a:r>
              <a:rPr lang="es-CO" sz="1700" dirty="0">
                <a:latin typeface="+mj-lt"/>
              </a:rPr>
              <a:t>3. Avance PAA-V1, corte 30 de abril de 2023.</a:t>
            </a:r>
          </a:p>
          <a:p>
            <a:pPr marL="0" indent="0" algn="just">
              <a:lnSpc>
                <a:spcPct val="120000"/>
              </a:lnSpc>
              <a:spcBef>
                <a:spcPts val="0"/>
              </a:spcBef>
              <a:buSzPts val="2800"/>
              <a:buNone/>
            </a:pPr>
            <a:r>
              <a:rPr lang="es-CO" sz="1700" dirty="0">
                <a:latin typeface="+mj-lt"/>
              </a:rPr>
              <a:t>4. Presentación estado del Sistema de Control Interno–SCI cierre 2022.</a:t>
            </a:r>
          </a:p>
          <a:p>
            <a:pPr marL="0" indent="0" algn="just">
              <a:lnSpc>
                <a:spcPct val="120000"/>
              </a:lnSpc>
              <a:spcBef>
                <a:spcPts val="0"/>
              </a:spcBef>
              <a:buSzPts val="2800"/>
              <a:buNone/>
            </a:pPr>
            <a:r>
              <a:rPr lang="es-MX" sz="1700" dirty="0">
                <a:latin typeface="+mj-lt"/>
              </a:rPr>
              <a:t>5. Gestión de Riesgos IDRD (PAAC) </a:t>
            </a:r>
          </a:p>
          <a:p>
            <a:pPr marL="0" indent="0" algn="just">
              <a:lnSpc>
                <a:spcPct val="120000"/>
              </a:lnSpc>
              <a:spcBef>
                <a:spcPts val="0"/>
              </a:spcBef>
              <a:buSzPts val="2800"/>
              <a:buNone/>
            </a:pPr>
            <a:r>
              <a:rPr lang="es-CO" sz="1700" dirty="0">
                <a:solidFill>
                  <a:schemeClr val="tx1"/>
                </a:solidFill>
                <a:latin typeface="+mj-lt"/>
              </a:rPr>
              <a:t>6. Proposiciones y varios: Procedimiento PMI, </a:t>
            </a:r>
            <a:r>
              <a:rPr lang="es-ES" sz="1700" dirty="0">
                <a:solidFill>
                  <a:schemeClr val="tx1"/>
                </a:solidFill>
                <a:latin typeface="+mj-lt"/>
              </a:rPr>
              <a:t>Código de Integridad (TH). </a:t>
            </a:r>
            <a:endParaRPr sz="1700" dirty="0">
              <a:solidFill>
                <a:schemeClr val="tx1"/>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106533" y="365240"/>
            <a:ext cx="9069023" cy="897886"/>
          </a:xfrm>
          <a:prstGeom prst="rect">
            <a:avLst/>
          </a:prstGeom>
          <a:noFill/>
          <a:ln>
            <a:noFill/>
          </a:ln>
        </p:spPr>
        <p:txBody>
          <a:bodyPr spcFirstLastPara="1" wrap="square" lIns="91425" tIns="45700" rIns="91425" bIns="45700" anchor="ctr" anchorCtr="0">
            <a:normAutofit/>
          </a:bodyPr>
          <a:lstStyle/>
          <a:p>
            <a:pPr algn="ctr"/>
            <a:r>
              <a:rPr lang="es-ES" sz="2800" b="1" dirty="0">
                <a:latin typeface="Arial"/>
                <a:cs typeface="Arial"/>
              </a:rPr>
              <a:t>2. Aprobación PAA V2 2023</a:t>
            </a:r>
            <a:endParaRPr lang="es-ES" sz="2800" dirty="0">
              <a:latin typeface="Arial"/>
              <a:cs typeface="Arial"/>
            </a:endParaRPr>
          </a:p>
        </p:txBody>
      </p:sp>
      <p:sp>
        <p:nvSpPr>
          <p:cNvPr id="3" name="Google Shape;96;p3">
            <a:extLst>
              <a:ext uri="{FF2B5EF4-FFF2-40B4-BE49-F238E27FC236}">
                <a16:creationId xmlns:a16="http://schemas.microsoft.com/office/drawing/2014/main" id="{D8E6BF9A-A4DC-CF20-5AE8-0EEA30156161}"/>
              </a:ext>
            </a:extLst>
          </p:cNvPr>
          <p:cNvSpPr txBox="1">
            <a:spLocks/>
          </p:cNvSpPr>
          <p:nvPr/>
        </p:nvSpPr>
        <p:spPr>
          <a:xfrm>
            <a:off x="181509" y="866878"/>
            <a:ext cx="8855958" cy="562588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ES" sz="1800" dirty="0">
                <a:latin typeface="+mj-lt"/>
                <a:cs typeface="Arial"/>
              </a:rPr>
              <a:t>Situaciones administrativas y novedades que dan origen a modificaciones:</a:t>
            </a:r>
          </a:p>
          <a:p>
            <a:pPr algn="ctr"/>
            <a:endParaRPr lang="es-ES" sz="1800" dirty="0">
              <a:latin typeface="+mj-lt"/>
              <a:cs typeface="Arial"/>
            </a:endParaRPr>
          </a:p>
          <a:p>
            <a:pPr marL="457200" indent="-457200" algn="ctr">
              <a:buFont typeface="Arial" panose="020B0604020202020204" pitchFamily="34" charset="0"/>
              <a:buChar char="•"/>
            </a:pPr>
            <a:r>
              <a:rPr lang="es-ES" sz="1800" dirty="0">
                <a:latin typeface="+mj-lt"/>
                <a:cs typeface="Arial"/>
              </a:rPr>
              <a:t>Encargo Profesional Especializado (Abogado).</a:t>
            </a:r>
          </a:p>
          <a:p>
            <a:pPr marL="457200" indent="-457200" algn="ctr">
              <a:buFont typeface="Arial" panose="020B0604020202020204" pitchFamily="34" charset="0"/>
              <a:buChar char="•"/>
            </a:pPr>
            <a:endParaRPr lang="es-ES" sz="1800" dirty="0">
              <a:latin typeface="+mj-lt"/>
              <a:cs typeface="Arial"/>
            </a:endParaRPr>
          </a:p>
          <a:p>
            <a:pPr marL="457200" indent="-457200" algn="ctr">
              <a:buFont typeface="Arial" panose="020B0604020202020204" pitchFamily="34" charset="0"/>
              <a:buChar char="•"/>
            </a:pPr>
            <a:r>
              <a:rPr lang="es-ES" sz="1800" dirty="0">
                <a:latin typeface="+mj-lt"/>
                <a:cs typeface="Arial"/>
              </a:rPr>
              <a:t>Permiso Sindical y vacaciones Profesional Especializado (Abogado).</a:t>
            </a:r>
          </a:p>
          <a:p>
            <a:pPr marL="457200" indent="-457200" algn="ctr">
              <a:buFont typeface="Arial" panose="020B0604020202020204" pitchFamily="34" charset="0"/>
              <a:buChar char="•"/>
            </a:pPr>
            <a:endParaRPr lang="es-ES" sz="1800" dirty="0">
              <a:latin typeface="+mj-lt"/>
              <a:cs typeface="Arial"/>
            </a:endParaRPr>
          </a:p>
          <a:p>
            <a:pPr marL="457200" indent="-457200" algn="ctr">
              <a:buFont typeface="Arial" panose="020B0604020202020204" pitchFamily="34" charset="0"/>
              <a:buChar char="•"/>
            </a:pPr>
            <a:r>
              <a:rPr lang="es-ES" sz="1800" dirty="0">
                <a:latin typeface="+mj-lt"/>
                <a:cs typeface="Arial"/>
              </a:rPr>
              <a:t>Implementación diferentes temas, herramientas y seguimientos por iniciativa y/o normativa Nacional y Distrital </a:t>
            </a:r>
            <a:r>
              <a:rPr lang="es-CO" sz="1800" dirty="0">
                <a:solidFill>
                  <a:schemeClr val="tx1"/>
                </a:solidFill>
                <a:latin typeface="+mj-lt"/>
              </a:rPr>
              <a:t>(</a:t>
            </a:r>
            <a:r>
              <a:rPr lang="es-ES" sz="1800" dirty="0">
                <a:solidFill>
                  <a:schemeClr val="tx1"/>
                </a:solidFill>
                <a:latin typeface="+mj-lt"/>
              </a:rPr>
              <a:t>PANDORA, Índice de Transparencia por Bogotá, Programa de Transparencia y Ética Pública, Mapa de Aseguramiento y seguimiento gestión documental periodo completo-pandemia)</a:t>
            </a:r>
            <a:r>
              <a:rPr lang="es-ES" sz="1800" dirty="0">
                <a:latin typeface="+mj-lt"/>
                <a:cs typeface="Arial"/>
              </a:rPr>
              <a:t>.</a:t>
            </a:r>
          </a:p>
          <a:p>
            <a:pPr marL="457200" indent="-457200" algn="ctr">
              <a:buFont typeface="Arial" panose="020B0604020202020204" pitchFamily="34" charset="0"/>
              <a:buChar char="•"/>
            </a:pPr>
            <a:endParaRPr lang="es-ES" sz="1800" dirty="0">
              <a:latin typeface="+mj-lt"/>
              <a:cs typeface="Arial"/>
            </a:endParaRPr>
          </a:p>
          <a:p>
            <a:pPr marL="285750" indent="-285750" algn="ctr">
              <a:buFont typeface="Arial" panose="020B0604020202020204" pitchFamily="34" charset="0"/>
              <a:buChar char="•"/>
            </a:pPr>
            <a:r>
              <a:rPr lang="es-ES" sz="1800" dirty="0">
                <a:latin typeface="+mj-lt"/>
                <a:cs typeface="Arial"/>
              </a:rPr>
              <a:t>Vacaciones, provisión cargo 2022, perfiles profesionales OCI y carga laboral.</a:t>
            </a:r>
          </a:p>
          <a:p>
            <a:pPr marL="285750" indent="-285750" algn="ctr">
              <a:buFont typeface="Arial" panose="020B0604020202020204" pitchFamily="34" charset="0"/>
              <a:buChar char="•"/>
            </a:pPr>
            <a:endParaRPr lang="es-ES" sz="1800" dirty="0">
              <a:latin typeface="+mj-lt"/>
              <a:cs typeface="Arial"/>
            </a:endParaRPr>
          </a:p>
          <a:p>
            <a:pPr marL="285750" indent="-285750" algn="ctr">
              <a:buFont typeface="Arial" panose="020B0604020202020204" pitchFamily="34" charset="0"/>
              <a:buChar char="•"/>
            </a:pPr>
            <a:r>
              <a:rPr lang="es-ES" sz="1800" dirty="0">
                <a:latin typeface="+mj-lt"/>
                <a:cs typeface="Arial"/>
              </a:rPr>
              <a:t>Actualización formato PAA seguimiento semanal (P/E)</a:t>
            </a:r>
          </a:p>
          <a:p>
            <a:pPr algn="ctr"/>
            <a:endParaRPr lang="es-ES" sz="1800" dirty="0">
              <a:latin typeface="+mj-lt"/>
              <a:cs typeface="Arial"/>
            </a:endParaRPr>
          </a:p>
        </p:txBody>
      </p:sp>
    </p:spTree>
    <p:extLst>
      <p:ext uri="{BB962C8B-B14F-4D97-AF65-F5344CB8AC3E}">
        <p14:creationId xmlns:p14="http://schemas.microsoft.com/office/powerpoint/2010/main" val="36502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1211319" y="8783"/>
            <a:ext cx="7186957" cy="771849"/>
          </a:xfrm>
          <a:prstGeom prst="rect">
            <a:avLst/>
          </a:prstGeom>
          <a:noFill/>
          <a:ln>
            <a:noFill/>
          </a:ln>
        </p:spPr>
        <p:txBody>
          <a:bodyPr spcFirstLastPara="1" wrap="square" lIns="91425" tIns="45700" rIns="91425" bIns="45700" anchor="ctr" anchorCtr="0">
            <a:normAutofit/>
          </a:bodyPr>
          <a:lstStyle/>
          <a:p>
            <a:pPr algn="ctr"/>
            <a:r>
              <a:rPr lang="es-ES" sz="2800" b="1" dirty="0">
                <a:latin typeface="Arial"/>
                <a:cs typeface="Arial"/>
              </a:rPr>
              <a:t>2. Aprobación PAA V2 2023</a:t>
            </a:r>
            <a:endParaRPr lang="es-ES" sz="2800" dirty="0">
              <a:latin typeface="Arial"/>
              <a:cs typeface="Arial"/>
            </a:endParaRPr>
          </a:p>
        </p:txBody>
      </p:sp>
      <p:sp>
        <p:nvSpPr>
          <p:cNvPr id="3" name="Google Shape;96;p3">
            <a:extLst>
              <a:ext uri="{FF2B5EF4-FFF2-40B4-BE49-F238E27FC236}">
                <a16:creationId xmlns:a16="http://schemas.microsoft.com/office/drawing/2014/main" id="{D8E6BF9A-A4DC-CF20-5AE8-0EEA30156161}"/>
              </a:ext>
            </a:extLst>
          </p:cNvPr>
          <p:cNvSpPr txBox="1">
            <a:spLocks/>
          </p:cNvSpPr>
          <p:nvPr/>
        </p:nvSpPr>
        <p:spPr>
          <a:xfrm>
            <a:off x="0" y="718026"/>
            <a:ext cx="4035385" cy="409678"/>
          </a:xfrm>
          <a:prstGeom prst="rect">
            <a:avLst/>
          </a:prstGeom>
          <a:noFill/>
          <a:ln>
            <a:noFill/>
          </a:ln>
        </p:spPr>
        <p:txBody>
          <a:bodyPr spcFirstLastPara="1" wrap="square" lIns="91425" tIns="45700" rIns="91425" bIns="45700" anchor="ctr"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ES" sz="2800" b="1" dirty="0">
                <a:latin typeface="Arial"/>
                <a:cs typeface="Arial"/>
              </a:rPr>
              <a:t>Informes Normativos</a:t>
            </a:r>
            <a:endParaRPr lang="es-ES" sz="2800" dirty="0">
              <a:latin typeface="Arial"/>
              <a:cs typeface="Arial"/>
            </a:endParaRPr>
          </a:p>
        </p:txBody>
      </p:sp>
      <p:graphicFrame>
        <p:nvGraphicFramePr>
          <p:cNvPr id="2" name="Marcador de contenido 3">
            <a:extLst>
              <a:ext uri="{FF2B5EF4-FFF2-40B4-BE49-F238E27FC236}">
                <a16:creationId xmlns:a16="http://schemas.microsoft.com/office/drawing/2014/main" id="{E4675B1E-AF9D-9921-E9CD-6D98378EFB47}"/>
              </a:ext>
            </a:extLst>
          </p:cNvPr>
          <p:cNvGraphicFramePr>
            <a:graphicFrameLocks/>
          </p:cNvGraphicFramePr>
          <p:nvPr>
            <p:extLst>
              <p:ext uri="{D42A27DB-BD31-4B8C-83A1-F6EECF244321}">
                <p14:modId xmlns:p14="http://schemas.microsoft.com/office/powerpoint/2010/main" val="1674126348"/>
              </p:ext>
            </p:extLst>
          </p:nvPr>
        </p:nvGraphicFramePr>
        <p:xfrm>
          <a:off x="451615" y="1205409"/>
          <a:ext cx="8240769" cy="4417306"/>
        </p:xfrm>
        <a:graphic>
          <a:graphicData uri="http://schemas.openxmlformats.org/drawingml/2006/table">
            <a:tbl>
              <a:tblPr>
                <a:tableStyleId>{616DA210-FB5B-4158-B5E0-FEB733F419BA}</a:tableStyleId>
              </a:tblPr>
              <a:tblGrid>
                <a:gridCol w="2361609">
                  <a:extLst>
                    <a:ext uri="{9D8B030D-6E8A-4147-A177-3AD203B41FA5}">
                      <a16:colId xmlns:a16="http://schemas.microsoft.com/office/drawing/2014/main" val="3517326030"/>
                    </a:ext>
                  </a:extLst>
                </a:gridCol>
                <a:gridCol w="1220588">
                  <a:extLst>
                    <a:ext uri="{9D8B030D-6E8A-4147-A177-3AD203B41FA5}">
                      <a16:colId xmlns:a16="http://schemas.microsoft.com/office/drawing/2014/main" val="1835070602"/>
                    </a:ext>
                  </a:extLst>
                </a:gridCol>
                <a:gridCol w="1259683">
                  <a:extLst>
                    <a:ext uri="{9D8B030D-6E8A-4147-A177-3AD203B41FA5}">
                      <a16:colId xmlns:a16="http://schemas.microsoft.com/office/drawing/2014/main" val="1962935070"/>
                    </a:ext>
                  </a:extLst>
                </a:gridCol>
                <a:gridCol w="3398889">
                  <a:extLst>
                    <a:ext uri="{9D8B030D-6E8A-4147-A177-3AD203B41FA5}">
                      <a16:colId xmlns:a16="http://schemas.microsoft.com/office/drawing/2014/main" val="2156198462"/>
                    </a:ext>
                  </a:extLst>
                </a:gridCol>
              </a:tblGrid>
              <a:tr h="347759">
                <a:tc>
                  <a:txBody>
                    <a:bodyPr/>
                    <a:lstStyle/>
                    <a:p>
                      <a:pPr algn="ctr" fontAlgn="ctr"/>
                      <a:r>
                        <a:rPr lang="es-CO" sz="1150" b="1" u="none" strike="noStrike" dirty="0">
                          <a:solidFill>
                            <a:schemeClr val="bg1"/>
                          </a:solidFill>
                          <a:effectLst/>
                          <a:latin typeface="+mn-lt"/>
                        </a:rPr>
                        <a:t>Asunto</a:t>
                      </a:r>
                      <a:endParaRPr lang="es-CO" sz="1150" b="1" i="0" u="none" strike="noStrike" dirty="0">
                        <a:solidFill>
                          <a:schemeClr val="bg1"/>
                        </a:solidFill>
                        <a:effectLst/>
                        <a:latin typeface="+mn-lt"/>
                      </a:endParaRPr>
                    </a:p>
                  </a:txBody>
                  <a:tcPr marL="9525" marR="9525" marT="9525" marB="0" anchor="ctr">
                    <a:solidFill>
                      <a:schemeClr val="bg2"/>
                    </a:solidFill>
                  </a:tcPr>
                </a:tc>
                <a:tc>
                  <a:txBody>
                    <a:bodyPr/>
                    <a:lstStyle/>
                    <a:p>
                      <a:pPr algn="ctr" fontAlgn="ctr"/>
                      <a:r>
                        <a:rPr lang="es-CO" sz="1150" b="1" u="none" strike="noStrike" dirty="0">
                          <a:solidFill>
                            <a:schemeClr val="bg1"/>
                          </a:solidFill>
                          <a:effectLst/>
                          <a:latin typeface="+mn-lt"/>
                        </a:rPr>
                        <a:t>Programado</a:t>
                      </a:r>
                      <a:endParaRPr lang="es-CO" sz="1150" b="1" i="0" u="none" strike="noStrike" dirty="0">
                        <a:solidFill>
                          <a:schemeClr val="bg1"/>
                        </a:solidFill>
                        <a:effectLst/>
                        <a:latin typeface="+mn-lt"/>
                      </a:endParaRPr>
                    </a:p>
                  </a:txBody>
                  <a:tcPr marL="9525" marR="9525" marT="9525" marB="0" anchor="ctr">
                    <a:solidFill>
                      <a:schemeClr val="bg2"/>
                    </a:solidFill>
                  </a:tcPr>
                </a:tc>
                <a:tc>
                  <a:txBody>
                    <a:bodyPr/>
                    <a:lstStyle/>
                    <a:p>
                      <a:pPr algn="ctr" fontAlgn="ctr"/>
                      <a:r>
                        <a:rPr lang="es-CO" sz="1150" b="1" u="none" strike="noStrike">
                          <a:solidFill>
                            <a:schemeClr val="bg1"/>
                          </a:solidFill>
                          <a:effectLst/>
                          <a:latin typeface="+mn-lt"/>
                        </a:rPr>
                        <a:t>Ajuste</a:t>
                      </a:r>
                      <a:endParaRPr lang="es-CO" sz="1150" b="1" i="0" u="none" strike="noStrike">
                        <a:solidFill>
                          <a:schemeClr val="bg1"/>
                        </a:solidFill>
                        <a:effectLst/>
                        <a:latin typeface="+mn-lt"/>
                      </a:endParaRPr>
                    </a:p>
                  </a:txBody>
                  <a:tcPr marL="9525" marR="9525" marT="9525" marB="0" anchor="ctr">
                    <a:solidFill>
                      <a:schemeClr val="bg2"/>
                    </a:solidFill>
                  </a:tcPr>
                </a:tc>
                <a:tc>
                  <a:txBody>
                    <a:bodyPr/>
                    <a:lstStyle/>
                    <a:p>
                      <a:pPr marR="0" algn="ctr" rtl="0" fontAlgn="ctr">
                        <a:lnSpc>
                          <a:spcPct val="100000"/>
                        </a:lnSpc>
                        <a:spcBef>
                          <a:spcPts val="0"/>
                        </a:spcBef>
                        <a:spcAft>
                          <a:spcPts val="0"/>
                        </a:spcAft>
                        <a:buClr>
                          <a:srgbClr val="000000"/>
                        </a:buClr>
                        <a:buFont typeface="Arial"/>
                      </a:pPr>
                      <a:r>
                        <a:rPr lang="es-CO" sz="1150" b="1" i="0" u="none" strike="noStrike" cap="none">
                          <a:solidFill>
                            <a:schemeClr val="bg1"/>
                          </a:solidFill>
                          <a:effectLst/>
                          <a:latin typeface="+mn-lt"/>
                          <a:ea typeface="+mn-ea"/>
                          <a:cs typeface="+mn-cs"/>
                          <a:sym typeface="Arial"/>
                        </a:rPr>
                        <a:t>Observaciones</a:t>
                      </a:r>
                    </a:p>
                  </a:txBody>
                  <a:tcPr marL="9525" marR="9525" marT="9525" marB="0" anchor="ctr">
                    <a:solidFill>
                      <a:schemeClr val="bg2"/>
                    </a:solidFill>
                  </a:tcPr>
                </a:tc>
                <a:extLst>
                  <a:ext uri="{0D108BD9-81ED-4DB2-BD59-A6C34878D82A}">
                    <a16:rowId xmlns:a16="http://schemas.microsoft.com/office/drawing/2014/main" val="1096755785"/>
                  </a:ext>
                </a:extLst>
              </a:tr>
              <a:tr h="426552">
                <a:tc>
                  <a:txBody>
                    <a:bodyPr/>
                    <a:lstStyle/>
                    <a:p>
                      <a:pPr algn="ctr" fontAlgn="ctr"/>
                      <a:r>
                        <a:rPr lang="es-ES" sz="1150" b="0" i="0" u="none" strike="noStrike" dirty="0">
                          <a:solidFill>
                            <a:srgbClr val="000000"/>
                          </a:solidFill>
                          <a:effectLst/>
                          <a:latin typeface="+mn-lt"/>
                        </a:rPr>
                        <a:t>Reporte FURAG II - MDI</a:t>
                      </a:r>
                    </a:p>
                  </a:txBody>
                  <a:tcPr marL="9524" marR="9524" marT="9524" marB="0" anchor="ctr"/>
                </a:tc>
                <a:tc>
                  <a:txBody>
                    <a:bodyPr/>
                    <a:lstStyle/>
                    <a:p>
                      <a:pPr algn="ctr" fontAlgn="ctr"/>
                      <a:r>
                        <a:rPr lang="es-CO" sz="1150" b="0" i="0" u="none" strike="noStrike" dirty="0">
                          <a:solidFill>
                            <a:srgbClr val="000000"/>
                          </a:solidFill>
                          <a:effectLst/>
                          <a:latin typeface="+mn-lt"/>
                        </a:rPr>
                        <a:t>15 de febrero a 31 de marzo</a:t>
                      </a:r>
                    </a:p>
                  </a:txBody>
                  <a:tcPr marL="9524" marR="9524" marT="9524" marB="0" anchor="ctr"/>
                </a:tc>
                <a:tc>
                  <a:txBody>
                    <a:bodyPr/>
                    <a:lstStyle/>
                    <a:p>
                      <a:pPr algn="ctr" fontAlgn="ctr"/>
                      <a:r>
                        <a:rPr lang="es-CO" sz="1150" b="0" i="0" u="none" strike="noStrike" dirty="0">
                          <a:solidFill>
                            <a:schemeClr val="tx1"/>
                          </a:solidFill>
                          <a:effectLst/>
                          <a:latin typeface="+mn-lt"/>
                        </a:rPr>
                        <a:t>2 de mayo a 31 de Julio </a:t>
                      </a:r>
                    </a:p>
                  </a:txBody>
                  <a:tcPr marL="9524" marR="9524" marT="9524" marB="0" anchor="ctr"/>
                </a:tc>
                <a:tc>
                  <a:txBody>
                    <a:bodyPr/>
                    <a:lstStyle/>
                    <a:p>
                      <a:pPr lvl="0" algn="ctr">
                        <a:buNone/>
                      </a:pPr>
                      <a:r>
                        <a:rPr lang="es-ES" sz="1150" b="0" i="0" u="none" strike="noStrike" noProof="0" dirty="0">
                          <a:effectLst/>
                          <a:latin typeface="+mn-lt"/>
                        </a:rPr>
                        <a:t>Circular Externa </a:t>
                      </a:r>
                      <a:r>
                        <a:rPr lang="es-ES" sz="1150" b="0" i="0" u="none" strike="noStrike" noProof="0" dirty="0" err="1">
                          <a:effectLst/>
                          <a:latin typeface="+mn-lt"/>
                        </a:rPr>
                        <a:t>Nº</a:t>
                      </a:r>
                      <a:r>
                        <a:rPr lang="es-ES" sz="1150" b="0" i="0" u="none" strike="noStrike" noProof="0" dirty="0">
                          <a:effectLst/>
                          <a:latin typeface="+mn-lt"/>
                        </a:rPr>
                        <a:t> 100-003-2023 del DAFP </a:t>
                      </a:r>
                      <a:endParaRPr lang="es-ES" sz="1150" dirty="0">
                        <a:latin typeface="+mn-lt"/>
                      </a:endParaRPr>
                    </a:p>
                  </a:txBody>
                  <a:tcPr marL="9524" marR="9524" marT="9524" marB="0" anchor="ctr"/>
                </a:tc>
                <a:extLst>
                  <a:ext uri="{0D108BD9-81ED-4DB2-BD59-A6C34878D82A}">
                    <a16:rowId xmlns:a16="http://schemas.microsoft.com/office/drawing/2014/main" val="827308694"/>
                  </a:ext>
                </a:extLst>
              </a:tr>
              <a:tr h="558898">
                <a:tc>
                  <a:txBody>
                    <a:bodyPr/>
                    <a:lstStyle/>
                    <a:p>
                      <a:pPr algn="ctr" fontAlgn="ctr"/>
                      <a:r>
                        <a:rPr lang="es-ES" sz="1150" b="0" i="0" u="none" strike="noStrike" dirty="0">
                          <a:solidFill>
                            <a:srgbClr val="000000"/>
                          </a:solidFill>
                          <a:effectLst/>
                          <a:latin typeface="+mn-lt"/>
                        </a:rPr>
                        <a:t>Informe seguimiento Plan de mejoramiento archivístico (Gestión Documental) </a:t>
                      </a:r>
                    </a:p>
                  </a:txBody>
                  <a:tcPr marL="9525" marR="9525" marT="9525" marB="0" anchor="ctr"/>
                </a:tc>
                <a:tc>
                  <a:txBody>
                    <a:bodyPr/>
                    <a:lstStyle/>
                    <a:p>
                      <a:pPr algn="ctr" fontAlgn="ctr"/>
                      <a:r>
                        <a:rPr lang="es-CO" sz="1150" b="0" i="0" u="none" strike="noStrike" dirty="0">
                          <a:solidFill>
                            <a:srgbClr val="000000"/>
                          </a:solidFill>
                          <a:effectLst/>
                          <a:latin typeface="+mn-lt"/>
                        </a:rPr>
                        <a:t>Marzo y septiembre</a:t>
                      </a:r>
                    </a:p>
                  </a:txBody>
                  <a:tcPr marL="9525" marR="9525" marT="9525" marB="0" anchor="ctr"/>
                </a:tc>
                <a:tc>
                  <a:txBody>
                    <a:bodyPr/>
                    <a:lstStyle/>
                    <a:p>
                      <a:pPr algn="ctr" fontAlgn="ctr"/>
                      <a:r>
                        <a:rPr lang="es-CO" sz="1150" b="0" i="0" u="none" strike="noStrike" dirty="0">
                          <a:solidFill>
                            <a:schemeClr val="tx1"/>
                          </a:solidFill>
                          <a:effectLst/>
                          <a:latin typeface="+mn-lt"/>
                        </a:rPr>
                        <a:t>15 marzo a </a:t>
                      </a:r>
                    </a:p>
                    <a:p>
                      <a:pPr algn="ctr" fontAlgn="ctr"/>
                      <a:r>
                        <a:rPr lang="es-CO" sz="1150" b="0" i="0" u="none" strike="noStrike" dirty="0">
                          <a:solidFill>
                            <a:schemeClr val="tx1"/>
                          </a:solidFill>
                          <a:effectLst/>
                          <a:latin typeface="+mn-lt"/>
                        </a:rPr>
                        <a:t>15 abril</a:t>
                      </a:r>
                    </a:p>
                  </a:txBody>
                  <a:tcPr marL="9525" marR="9525" marT="9525" marB="0" anchor="ctr"/>
                </a:tc>
                <a:tc>
                  <a:txBody>
                    <a:bodyPr/>
                    <a:lstStyle/>
                    <a:p>
                      <a:pPr lvl="0" algn="ctr">
                        <a:buNone/>
                      </a:pPr>
                      <a:r>
                        <a:rPr lang="es-ES" sz="1150" dirty="0">
                          <a:latin typeface="+mn-lt"/>
                        </a:rPr>
                        <a:t>El primero se corrió 15 días por contratación OCI, el segundo se unifica con nuevo seguimiento incluido con este alcance según Circular  Externa 03 del 15 de mayo de 2023 AGN </a:t>
                      </a:r>
                    </a:p>
                  </a:txBody>
                  <a:tcPr marL="9525" marR="9525" marT="9525" marB="0" anchor="ctr"/>
                </a:tc>
                <a:extLst>
                  <a:ext uri="{0D108BD9-81ED-4DB2-BD59-A6C34878D82A}">
                    <a16:rowId xmlns:a16="http://schemas.microsoft.com/office/drawing/2014/main" val="3453799217"/>
                  </a:ext>
                </a:extLst>
              </a:tr>
              <a:tr h="492952">
                <a:tc>
                  <a:txBody>
                    <a:bodyPr/>
                    <a:lstStyle/>
                    <a:p>
                      <a:pPr algn="ctr" fontAlgn="ctr"/>
                      <a:r>
                        <a:rPr lang="es-ES" sz="1150" b="0" i="0" u="none" strike="noStrike" noProof="0" dirty="0">
                          <a:solidFill>
                            <a:schemeClr val="tx1"/>
                          </a:solidFill>
                          <a:effectLst/>
                          <a:latin typeface="+mn-lt"/>
                        </a:rPr>
                        <a:t>Seguimiento Funciones Comité de Conciliaciones y acciones de repetición.</a:t>
                      </a:r>
                      <a:endParaRPr lang="es-ES" sz="1150" b="0" i="0" u="none" strike="noStrike" dirty="0">
                        <a:solidFill>
                          <a:srgbClr val="000000"/>
                        </a:solidFill>
                        <a:effectLst/>
                        <a:latin typeface="+mn-lt"/>
                      </a:endParaRPr>
                    </a:p>
                  </a:txBody>
                  <a:tcPr marL="9525" marR="9525" marT="9525" marB="0" anchor="ctr"/>
                </a:tc>
                <a:tc>
                  <a:txBody>
                    <a:bodyPr/>
                    <a:lstStyle/>
                    <a:p>
                      <a:pPr algn="ctr" fontAlgn="ctr"/>
                      <a:r>
                        <a:rPr lang="es-CO" sz="1150" b="0" i="0" u="none" strike="noStrike" dirty="0">
                          <a:solidFill>
                            <a:srgbClr val="000000"/>
                          </a:solidFill>
                          <a:effectLst/>
                          <a:latin typeface="+mn-lt"/>
                        </a:rPr>
                        <a:t>Marzo </a:t>
                      </a:r>
                    </a:p>
                  </a:txBody>
                  <a:tcPr marL="9525" marR="9525" marT="9525" marB="0" anchor="ctr"/>
                </a:tc>
                <a:tc>
                  <a:txBody>
                    <a:bodyPr/>
                    <a:lstStyle/>
                    <a:p>
                      <a:pPr marL="0" marR="0" lvl="0" indent="0" algn="ctr" rtl="0" eaLnBrk="1" fontAlgn="ctr" latinLnBrk="0" hangingPunct="1">
                        <a:lnSpc>
                          <a:spcPct val="100000"/>
                        </a:lnSpc>
                        <a:spcBef>
                          <a:spcPts val="0"/>
                        </a:spcBef>
                        <a:spcAft>
                          <a:spcPts val="0"/>
                        </a:spcAft>
                        <a:buClr>
                          <a:srgbClr val="000000"/>
                        </a:buClr>
                        <a:buSzTx/>
                        <a:buFont typeface="Arial"/>
                        <a:buNone/>
                      </a:pPr>
                      <a:r>
                        <a:rPr lang="es-CO" sz="1150" b="0" i="0" u="none" strike="noStrike" dirty="0">
                          <a:solidFill>
                            <a:srgbClr val="000000"/>
                          </a:solidFill>
                          <a:effectLst/>
                          <a:latin typeface="+mn-lt"/>
                        </a:rPr>
                        <a:t>15 marzo a </a:t>
                      </a:r>
                    </a:p>
                    <a:p>
                      <a:pPr marL="0" marR="0" lvl="0" indent="0" algn="ctr" rtl="0" eaLnBrk="1" fontAlgn="ctr" latinLnBrk="0" hangingPunct="1">
                        <a:lnSpc>
                          <a:spcPct val="100000"/>
                        </a:lnSpc>
                        <a:spcBef>
                          <a:spcPts val="0"/>
                        </a:spcBef>
                        <a:spcAft>
                          <a:spcPts val="0"/>
                        </a:spcAft>
                        <a:buClr>
                          <a:srgbClr val="000000"/>
                        </a:buClr>
                        <a:buSzTx/>
                        <a:buFont typeface="Arial"/>
                        <a:buNone/>
                      </a:pPr>
                      <a:r>
                        <a:rPr lang="es-CO" sz="1150" b="0" i="0" u="none" strike="noStrike" dirty="0">
                          <a:solidFill>
                            <a:srgbClr val="000000"/>
                          </a:solidFill>
                          <a:effectLst/>
                          <a:latin typeface="+mn-lt"/>
                        </a:rPr>
                        <a:t>15  abril</a:t>
                      </a:r>
                      <a:endParaRPr lang="es-CO" sz="1150" u="none" strike="noStrike" kern="1200" dirty="0">
                        <a:solidFill>
                          <a:schemeClr val="tx1"/>
                        </a:solidFill>
                        <a:effectLst/>
                        <a:latin typeface="+mn-lt"/>
                        <a:ea typeface="+mn-ea"/>
                        <a:cs typeface="+mn-cs"/>
                      </a:endParaRPr>
                    </a:p>
                  </a:txBody>
                  <a:tcPr marL="9525" marR="9525" marT="9525" marB="0" anchor="ctr"/>
                </a:tc>
                <a:tc>
                  <a:txBody>
                    <a:bodyPr/>
                    <a:lstStyle/>
                    <a:p>
                      <a:pPr algn="ctr" fontAlgn="ctr"/>
                      <a:r>
                        <a:rPr lang="es-ES" sz="1150" dirty="0">
                          <a:latin typeface="+mn-lt"/>
                        </a:rPr>
                        <a:t>El primero se corrió </a:t>
                      </a:r>
                      <a:r>
                        <a:rPr lang="es-CO" sz="1150" u="none" strike="noStrike" kern="1200" dirty="0">
                          <a:solidFill>
                            <a:schemeClr val="tx1"/>
                          </a:solidFill>
                          <a:effectLst/>
                          <a:latin typeface="+mn-lt"/>
                          <a:ea typeface="+mn-ea"/>
                          <a:cs typeface="+mn-cs"/>
                        </a:rPr>
                        <a:t>15 días por contratación OCI. </a:t>
                      </a:r>
                    </a:p>
                  </a:txBody>
                  <a:tcPr marL="9525" marR="9525" marT="9525" marB="0" anchor="ctr"/>
                </a:tc>
                <a:extLst>
                  <a:ext uri="{0D108BD9-81ED-4DB2-BD59-A6C34878D82A}">
                    <a16:rowId xmlns:a16="http://schemas.microsoft.com/office/drawing/2014/main" val="274337361"/>
                  </a:ext>
                </a:extLst>
              </a:tr>
              <a:tr h="307394">
                <a:tc>
                  <a:txBody>
                    <a:bodyPr/>
                    <a:lstStyle/>
                    <a:p>
                      <a:pPr algn="ctr" fontAlgn="ctr"/>
                      <a:r>
                        <a:rPr lang="es-ES" sz="1150" u="none" strike="noStrike" kern="1200" dirty="0">
                          <a:solidFill>
                            <a:schemeClr val="tx1"/>
                          </a:solidFill>
                          <a:effectLst/>
                          <a:latin typeface="+mn-lt"/>
                          <a:ea typeface="+mn-ea"/>
                          <a:cs typeface="+mn-cs"/>
                        </a:rPr>
                        <a:t>Medición MIPG-MECI posterior a los resultados de FURAG</a:t>
                      </a:r>
                    </a:p>
                  </a:txBody>
                  <a:tcPr marL="9525" marR="9525" marT="9525" marB="0" anchor="ctr"/>
                </a:tc>
                <a:tc>
                  <a:txBody>
                    <a:bodyPr/>
                    <a:lstStyle/>
                    <a:p>
                      <a:pPr algn="ctr" fontAlgn="ctr"/>
                      <a:r>
                        <a:rPr lang="es-CO" sz="1150" u="none" strike="noStrike" kern="1200" dirty="0">
                          <a:solidFill>
                            <a:schemeClr val="tx1"/>
                          </a:solidFill>
                          <a:effectLst/>
                          <a:latin typeface="+mn-lt"/>
                          <a:ea typeface="+mn-ea"/>
                          <a:cs typeface="+mn-cs"/>
                        </a:rPr>
                        <a:t>Mayo a 15 de junio</a:t>
                      </a:r>
                    </a:p>
                  </a:txBody>
                  <a:tcPr marL="9525" marR="9525" marT="9525" marB="0" anchor="ctr"/>
                </a:tc>
                <a:tc>
                  <a:txBody>
                    <a:bodyPr/>
                    <a:lstStyle/>
                    <a:p>
                      <a:pPr algn="ctr" fontAlgn="ctr"/>
                      <a:r>
                        <a:rPr lang="es-CO" sz="1150" u="none" strike="noStrike" kern="1200" dirty="0">
                          <a:solidFill>
                            <a:schemeClr val="tx1"/>
                          </a:solidFill>
                          <a:effectLst/>
                          <a:latin typeface="+mn-lt"/>
                          <a:ea typeface="+mn-ea"/>
                          <a:cs typeface="+mn-cs"/>
                        </a:rPr>
                        <a:t>8 octubre a 7 noviembre</a:t>
                      </a:r>
                    </a:p>
                  </a:txBody>
                  <a:tcPr marL="9525" marR="9525" marT="9525" marB="0" anchor="ctr"/>
                </a:tc>
                <a:tc>
                  <a:txBody>
                    <a:bodyPr/>
                    <a:lstStyle/>
                    <a:p>
                      <a:pPr lvl="0" algn="ctr">
                        <a:buNone/>
                      </a:pPr>
                      <a:r>
                        <a:rPr lang="es-ES" sz="1150" b="0" i="0" u="none" strike="noStrike" kern="1200" noProof="0" dirty="0">
                          <a:solidFill>
                            <a:srgbClr val="000000"/>
                          </a:solidFill>
                          <a:effectLst/>
                          <a:latin typeface="+mn-lt"/>
                        </a:rPr>
                        <a:t>Circular Externa </a:t>
                      </a:r>
                      <a:r>
                        <a:rPr lang="es-ES" sz="1150" b="0" i="0" u="none" strike="noStrike" kern="1200" noProof="0" dirty="0" err="1">
                          <a:solidFill>
                            <a:srgbClr val="000000"/>
                          </a:solidFill>
                          <a:effectLst/>
                          <a:latin typeface="+mn-lt"/>
                        </a:rPr>
                        <a:t>Nº</a:t>
                      </a:r>
                      <a:r>
                        <a:rPr lang="es-ES" sz="1150" b="0" i="0" u="none" strike="noStrike" kern="1200" noProof="0" dirty="0">
                          <a:solidFill>
                            <a:srgbClr val="000000"/>
                          </a:solidFill>
                          <a:effectLst/>
                          <a:latin typeface="+mn-lt"/>
                        </a:rPr>
                        <a:t> 100-003-2023 del DAFP.</a:t>
                      </a:r>
                      <a:endParaRPr lang="es-ES" sz="1150" b="0" i="0" noProof="0" dirty="0">
                        <a:solidFill>
                          <a:srgbClr val="000000"/>
                        </a:solidFill>
                        <a:latin typeface="+mn-lt"/>
                      </a:endParaRPr>
                    </a:p>
                  </a:txBody>
                  <a:tcPr marL="9525" marR="9525" marT="9525" marB="0" anchor="ctr"/>
                </a:tc>
                <a:extLst>
                  <a:ext uri="{0D108BD9-81ED-4DB2-BD59-A6C34878D82A}">
                    <a16:rowId xmlns:a16="http://schemas.microsoft.com/office/drawing/2014/main" val="3079567579"/>
                  </a:ext>
                </a:extLst>
              </a:tr>
              <a:tr h="307975">
                <a:tc>
                  <a:txBody>
                    <a:bodyPr/>
                    <a:lstStyle/>
                    <a:p>
                      <a:pPr algn="ctr" fontAlgn="ctr"/>
                      <a:r>
                        <a:rPr lang="es-ES" sz="1150" u="none" strike="noStrike" kern="1200" dirty="0">
                          <a:solidFill>
                            <a:schemeClr val="tx1"/>
                          </a:solidFill>
                          <a:effectLst/>
                          <a:latin typeface="+mn-lt"/>
                          <a:ea typeface="+mn-ea"/>
                          <a:cs typeface="+mn-cs"/>
                        </a:rPr>
                        <a:t>Seguimiento Acuerdos de Gestión y entregas de cargo (Nivel Directivo), plan vacantes y registro de información SIDEAP-</a:t>
                      </a:r>
                      <a:r>
                        <a:rPr lang="es-ES" sz="1150" u="none" strike="noStrike" kern="1200" dirty="0" err="1">
                          <a:solidFill>
                            <a:schemeClr val="tx1"/>
                          </a:solidFill>
                          <a:effectLst/>
                          <a:latin typeface="+mn-lt"/>
                          <a:ea typeface="+mn-ea"/>
                          <a:cs typeface="+mn-cs"/>
                        </a:rPr>
                        <a:t>ByR</a:t>
                      </a:r>
                      <a:r>
                        <a:rPr lang="es-ES" sz="1150" u="none" strike="noStrike" kern="1200" dirty="0">
                          <a:solidFill>
                            <a:schemeClr val="tx1"/>
                          </a:solidFill>
                          <a:effectLst/>
                          <a:latin typeface="+mn-lt"/>
                          <a:ea typeface="+mn-ea"/>
                          <a:cs typeface="+mn-cs"/>
                        </a:rPr>
                        <a:t>-CI (Toda la Entidad)</a:t>
                      </a:r>
                    </a:p>
                  </a:txBody>
                  <a:tcPr marL="9525" marR="9525" marT="9525" marB="0" anchor="ctr"/>
                </a:tc>
                <a:tc>
                  <a:txBody>
                    <a:bodyPr/>
                    <a:lstStyle/>
                    <a:p>
                      <a:pPr algn="ctr" fontAlgn="ctr"/>
                      <a:r>
                        <a:rPr lang="es-CO" sz="1150" u="none" strike="noStrike" kern="1200" dirty="0">
                          <a:solidFill>
                            <a:schemeClr val="tx1"/>
                          </a:solidFill>
                          <a:effectLst/>
                          <a:latin typeface="+mn-lt"/>
                          <a:ea typeface="+mn-ea"/>
                          <a:cs typeface="+mn-cs"/>
                        </a:rPr>
                        <a:t>Junio a 15 julio</a:t>
                      </a:r>
                    </a:p>
                  </a:txBody>
                  <a:tcPr marL="9525" marR="9525" marT="9525" marB="0" anchor="ctr"/>
                </a:tc>
                <a:tc>
                  <a:txBody>
                    <a:bodyPr/>
                    <a:lstStyle/>
                    <a:p>
                      <a:pPr algn="ctr" fontAlgn="ctr"/>
                      <a:r>
                        <a:rPr lang="es-CO" sz="1150" u="none" strike="noStrike" kern="1200" dirty="0">
                          <a:solidFill>
                            <a:schemeClr val="tx1"/>
                          </a:solidFill>
                          <a:effectLst/>
                          <a:latin typeface="+mn-lt"/>
                          <a:ea typeface="+mn-ea"/>
                          <a:cs typeface="+mn-cs"/>
                        </a:rPr>
                        <a:t>Junio y Julio</a:t>
                      </a:r>
                    </a:p>
                  </a:txBody>
                  <a:tcPr marL="9525" marR="9525" marT="9525" marB="0" anchor="ctr"/>
                </a:tc>
                <a:tc>
                  <a:txBody>
                    <a:bodyPr/>
                    <a:lstStyle/>
                    <a:p>
                      <a:pPr lvl="0" algn="ctr">
                        <a:buNone/>
                      </a:pPr>
                      <a:r>
                        <a:rPr lang="es-ES" sz="1150" b="0" i="0" noProof="0" dirty="0">
                          <a:solidFill>
                            <a:srgbClr val="000000"/>
                          </a:solidFill>
                          <a:latin typeface="+mn-lt"/>
                        </a:rPr>
                        <a:t>Se amplía 15 días por permiso sindical-vacaciones funcionario OCI. </a:t>
                      </a:r>
                    </a:p>
                  </a:txBody>
                  <a:tcPr marL="9525" marR="9525" marT="9525" marB="0" anchor="ctr"/>
                </a:tc>
                <a:extLst>
                  <a:ext uri="{0D108BD9-81ED-4DB2-BD59-A6C34878D82A}">
                    <a16:rowId xmlns:a16="http://schemas.microsoft.com/office/drawing/2014/main" val="3797192934"/>
                  </a:ext>
                </a:extLst>
              </a:tr>
              <a:tr h="615950">
                <a:tc>
                  <a:txBody>
                    <a:bodyPr/>
                    <a:lstStyle/>
                    <a:p>
                      <a:pPr algn="ctr" fontAlgn="ctr"/>
                      <a:r>
                        <a:rPr lang="es-ES" sz="1150" u="none" strike="noStrike" kern="1200" dirty="0">
                          <a:solidFill>
                            <a:schemeClr val="tx1"/>
                          </a:solidFill>
                          <a:effectLst/>
                          <a:latin typeface="+mn-lt"/>
                          <a:ea typeface="+mn-ea"/>
                          <a:cs typeface="+mn-cs"/>
                        </a:rPr>
                        <a:t>Seguimiento aplicación Ley de transparencia y acceso a la información pública</a:t>
                      </a:r>
                      <a:endParaRPr lang="es-CO" sz="1150" u="none" strike="noStrike" kern="1200" dirty="0">
                        <a:solidFill>
                          <a:schemeClr val="tx1"/>
                        </a:solidFill>
                        <a:effectLst/>
                        <a:latin typeface="+mn-lt"/>
                        <a:ea typeface="+mn-ea"/>
                        <a:cs typeface="+mn-cs"/>
                      </a:endParaRPr>
                    </a:p>
                  </a:txBody>
                  <a:tcPr marL="9525" marR="9525" marT="9525" marB="0" anchor="ctr"/>
                </a:tc>
                <a:tc>
                  <a:txBody>
                    <a:bodyPr/>
                    <a:lstStyle/>
                    <a:p>
                      <a:pPr algn="ctr" fontAlgn="ctr"/>
                      <a:r>
                        <a:rPr lang="es-CO" sz="1150" u="none" strike="noStrike" kern="1200" dirty="0">
                          <a:solidFill>
                            <a:schemeClr val="tx1"/>
                          </a:solidFill>
                          <a:effectLst/>
                          <a:latin typeface="+mn-lt"/>
                          <a:ea typeface="+mn-ea"/>
                          <a:cs typeface="+mn-cs"/>
                        </a:rPr>
                        <a:t>Julio a 15 agosto </a:t>
                      </a:r>
                    </a:p>
                  </a:txBody>
                  <a:tcPr marL="9525" marR="9525" marT="9525" marB="0" anchor="ctr"/>
                </a:tc>
                <a:tc>
                  <a:txBody>
                    <a:bodyPr/>
                    <a:lstStyle/>
                    <a:p>
                      <a:pPr algn="ctr" fontAlgn="ctr"/>
                      <a:r>
                        <a:rPr lang="es-CO" sz="1150" u="none" strike="noStrike" kern="1200" dirty="0">
                          <a:solidFill>
                            <a:schemeClr val="tx1"/>
                          </a:solidFill>
                          <a:effectLst/>
                          <a:latin typeface="+mn-lt"/>
                          <a:ea typeface="+mn-ea"/>
                          <a:cs typeface="+mn-cs"/>
                        </a:rPr>
                        <a:t>24 agosto a 7  octubre </a:t>
                      </a:r>
                    </a:p>
                  </a:txBody>
                  <a:tcPr marL="9525" marR="9525" marT="9525" marB="0" anchor="ctr"/>
                </a:tc>
                <a:tc>
                  <a:txBody>
                    <a:bodyPr/>
                    <a:lstStyle/>
                    <a:p>
                      <a:pPr marL="0" marR="0" lvl="0" indent="0" algn="ctr" rtl="0" eaLnBrk="1" fontAlgn="ctr" latinLnBrk="0" hangingPunct="1">
                        <a:lnSpc>
                          <a:spcPct val="100000"/>
                        </a:lnSpc>
                        <a:spcBef>
                          <a:spcPts val="0"/>
                        </a:spcBef>
                        <a:spcAft>
                          <a:spcPts val="0"/>
                        </a:spcAft>
                        <a:buClr>
                          <a:srgbClr val="000000"/>
                        </a:buClr>
                        <a:buSzTx/>
                        <a:buFont typeface="Arial"/>
                        <a:buNone/>
                      </a:pPr>
                      <a:r>
                        <a:rPr lang="es-ES" sz="1150" dirty="0">
                          <a:latin typeface="+mn-lt"/>
                        </a:rPr>
                        <a:t>Cruce actividades del equipo de trabajo.  </a:t>
                      </a:r>
                      <a:endParaRPr lang="es-CO" sz="115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783039052"/>
                  </a:ext>
                </a:extLst>
              </a:tr>
              <a:tr h="307975">
                <a:tc>
                  <a:txBody>
                    <a:bodyPr/>
                    <a:lstStyle/>
                    <a:p>
                      <a:pPr algn="ctr" fontAlgn="ctr"/>
                      <a:r>
                        <a:rPr lang="es-ES" sz="1150" u="none" strike="noStrike" kern="1200" dirty="0">
                          <a:solidFill>
                            <a:schemeClr val="tx1"/>
                          </a:solidFill>
                          <a:effectLst/>
                          <a:latin typeface="+mn-lt"/>
                          <a:ea typeface="+mn-ea"/>
                          <a:cs typeface="+mn-cs"/>
                        </a:rPr>
                        <a:t>Informe de seguimiento al proceso de participación ciudadana y control social - Decreto 371 de 2010</a:t>
                      </a:r>
                      <a:endParaRPr lang="es-CO" sz="1150" u="none" strike="noStrike" kern="1200" dirty="0">
                        <a:solidFill>
                          <a:schemeClr val="tx1"/>
                        </a:solidFill>
                        <a:effectLst/>
                        <a:latin typeface="+mn-lt"/>
                        <a:ea typeface="+mn-ea"/>
                        <a:cs typeface="+mn-cs"/>
                      </a:endParaRPr>
                    </a:p>
                  </a:txBody>
                  <a:tcPr marL="9525" marR="9525" marT="9525" marB="0" anchor="ctr"/>
                </a:tc>
                <a:tc>
                  <a:txBody>
                    <a:bodyPr/>
                    <a:lstStyle/>
                    <a:p>
                      <a:pPr algn="ctr" fontAlgn="ctr"/>
                      <a:r>
                        <a:rPr lang="es-CO" sz="1150" u="none" strike="noStrike" kern="1200" dirty="0">
                          <a:solidFill>
                            <a:schemeClr val="tx1"/>
                          </a:solidFill>
                          <a:effectLst/>
                          <a:latin typeface="+mn-lt"/>
                          <a:ea typeface="+mn-ea"/>
                          <a:cs typeface="+mn-cs"/>
                        </a:rPr>
                        <a:t>15 julio a agosto</a:t>
                      </a:r>
                    </a:p>
                  </a:txBody>
                  <a:tcPr marL="9525" marR="9525" marT="9525" marB="0" anchor="ctr"/>
                </a:tc>
                <a:tc>
                  <a:txBody>
                    <a:bodyPr/>
                    <a:lstStyle/>
                    <a:p>
                      <a:pPr marL="0" marR="0" lvl="0" indent="0" algn="ctr" rtl="0" eaLnBrk="1" fontAlgn="ctr" latinLnBrk="0" hangingPunct="1">
                        <a:lnSpc>
                          <a:spcPct val="100000"/>
                        </a:lnSpc>
                        <a:spcBef>
                          <a:spcPts val="0"/>
                        </a:spcBef>
                        <a:spcAft>
                          <a:spcPts val="0"/>
                        </a:spcAft>
                        <a:buClrTx/>
                        <a:buSzTx/>
                        <a:buFontTx/>
                        <a:buNone/>
                      </a:pPr>
                      <a:r>
                        <a:rPr lang="es-CO" sz="1150" u="none" strike="noStrike" kern="1200" dirty="0">
                          <a:solidFill>
                            <a:schemeClr val="tx1"/>
                          </a:solidFill>
                          <a:effectLst/>
                          <a:latin typeface="+mn-lt"/>
                          <a:ea typeface="+mn-ea"/>
                          <a:cs typeface="+mn-cs"/>
                        </a:rPr>
                        <a:t>Septiembre a 15 octubre</a:t>
                      </a:r>
                    </a:p>
                  </a:txBody>
                  <a:tcPr marL="9525" marR="9525" marT="9525" marB="0" anchor="ctr"/>
                </a:tc>
                <a:tc>
                  <a:txBody>
                    <a:bodyPr/>
                    <a:lstStyle/>
                    <a:p>
                      <a:pPr marL="0" marR="0" lvl="0" indent="0" algn="ctr" rtl="0" eaLnBrk="1" fontAlgn="ctr" latinLnBrk="0" hangingPunct="1">
                        <a:lnSpc>
                          <a:spcPct val="100000"/>
                        </a:lnSpc>
                        <a:spcBef>
                          <a:spcPts val="0"/>
                        </a:spcBef>
                        <a:spcAft>
                          <a:spcPts val="0"/>
                        </a:spcAft>
                        <a:buClr>
                          <a:srgbClr val="000000"/>
                        </a:buClr>
                        <a:buSzTx/>
                        <a:buFont typeface="Arial"/>
                        <a:buNone/>
                      </a:pPr>
                      <a:r>
                        <a:rPr lang="es-CO" sz="1150" b="0" i="0" u="none" strike="noStrike" kern="1200" cap="none" dirty="0">
                          <a:solidFill>
                            <a:schemeClr val="tx1"/>
                          </a:solidFill>
                          <a:effectLst/>
                          <a:latin typeface="+mn-lt"/>
                          <a:ea typeface="+mn-ea"/>
                          <a:cs typeface="+mn-cs"/>
                        </a:rPr>
                        <a:t> </a:t>
                      </a:r>
                      <a:r>
                        <a:rPr lang="es-ES" sz="1150" dirty="0">
                          <a:latin typeface="+mn-lt"/>
                        </a:rPr>
                        <a:t>Cruce actividades del equipo de trabajo. </a:t>
                      </a:r>
                      <a:endParaRPr lang="es-CO" sz="1150" b="0" i="0" u="none" strike="noStrike" kern="1200" cap="none" dirty="0">
                        <a:solidFill>
                          <a:schemeClr val="tx1"/>
                        </a:solidFill>
                        <a:effectLst/>
                        <a:latin typeface="+mn-lt"/>
                        <a:ea typeface="+mn-ea"/>
                        <a:cs typeface="+mn-cs"/>
                        <a:sym typeface="Arial"/>
                      </a:endParaRPr>
                    </a:p>
                  </a:txBody>
                  <a:tcPr marL="9525" marR="9525" marT="9525" marB="0" anchor="ctr"/>
                </a:tc>
                <a:extLst>
                  <a:ext uri="{0D108BD9-81ED-4DB2-BD59-A6C34878D82A}">
                    <a16:rowId xmlns:a16="http://schemas.microsoft.com/office/drawing/2014/main" val="151734288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3">
            <a:extLst>
              <a:ext uri="{FF2B5EF4-FFF2-40B4-BE49-F238E27FC236}">
                <a16:creationId xmlns:a16="http://schemas.microsoft.com/office/drawing/2014/main" id="{BB7159FA-A0DB-E041-F20C-8969B05E31D0}"/>
              </a:ext>
            </a:extLst>
          </p:cNvPr>
          <p:cNvSpPr txBox="1">
            <a:spLocks/>
          </p:cNvSpPr>
          <p:nvPr/>
        </p:nvSpPr>
        <p:spPr>
          <a:xfrm>
            <a:off x="230432" y="450583"/>
            <a:ext cx="4035385" cy="409678"/>
          </a:xfrm>
          <a:prstGeom prst="rect">
            <a:avLst/>
          </a:prstGeom>
          <a:no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ES" sz="2800" b="1" dirty="0">
                <a:latin typeface="Arial"/>
                <a:cs typeface="Arial"/>
              </a:rPr>
              <a:t>Auditorias y seguimientos</a:t>
            </a:r>
            <a:endParaRPr lang="es-ES" sz="2800" dirty="0">
              <a:latin typeface="Arial"/>
              <a:cs typeface="Arial"/>
            </a:endParaRPr>
          </a:p>
        </p:txBody>
      </p:sp>
      <p:graphicFrame>
        <p:nvGraphicFramePr>
          <p:cNvPr id="13" name="Marcador de contenido 3">
            <a:extLst>
              <a:ext uri="{FF2B5EF4-FFF2-40B4-BE49-F238E27FC236}">
                <a16:creationId xmlns:a16="http://schemas.microsoft.com/office/drawing/2014/main" id="{70E05B81-2C16-500A-C648-5268FEFA0EAA}"/>
              </a:ext>
            </a:extLst>
          </p:cNvPr>
          <p:cNvGraphicFramePr>
            <a:graphicFrameLocks/>
          </p:cNvGraphicFramePr>
          <p:nvPr>
            <p:extLst>
              <p:ext uri="{D42A27DB-BD31-4B8C-83A1-F6EECF244321}">
                <p14:modId xmlns:p14="http://schemas.microsoft.com/office/powerpoint/2010/main" val="3679722469"/>
              </p:ext>
            </p:extLst>
          </p:nvPr>
        </p:nvGraphicFramePr>
        <p:xfrm>
          <a:off x="411721" y="1139444"/>
          <a:ext cx="8533621" cy="4673816"/>
        </p:xfrm>
        <a:graphic>
          <a:graphicData uri="http://schemas.openxmlformats.org/drawingml/2006/table">
            <a:tbl>
              <a:tblPr>
                <a:tableStyleId>{616DA210-FB5B-4158-B5E0-FEB733F419BA}</a:tableStyleId>
              </a:tblPr>
              <a:tblGrid>
                <a:gridCol w="3073467">
                  <a:extLst>
                    <a:ext uri="{9D8B030D-6E8A-4147-A177-3AD203B41FA5}">
                      <a16:colId xmlns:a16="http://schemas.microsoft.com/office/drawing/2014/main" val="3517326030"/>
                    </a:ext>
                  </a:extLst>
                </a:gridCol>
                <a:gridCol w="967666">
                  <a:extLst>
                    <a:ext uri="{9D8B030D-6E8A-4147-A177-3AD203B41FA5}">
                      <a16:colId xmlns:a16="http://schemas.microsoft.com/office/drawing/2014/main" val="1835070602"/>
                    </a:ext>
                  </a:extLst>
                </a:gridCol>
                <a:gridCol w="1282121">
                  <a:extLst>
                    <a:ext uri="{9D8B030D-6E8A-4147-A177-3AD203B41FA5}">
                      <a16:colId xmlns:a16="http://schemas.microsoft.com/office/drawing/2014/main" val="1962935070"/>
                    </a:ext>
                  </a:extLst>
                </a:gridCol>
                <a:gridCol w="3210367">
                  <a:extLst>
                    <a:ext uri="{9D8B030D-6E8A-4147-A177-3AD203B41FA5}">
                      <a16:colId xmlns:a16="http://schemas.microsoft.com/office/drawing/2014/main" val="2156198462"/>
                    </a:ext>
                  </a:extLst>
                </a:gridCol>
              </a:tblGrid>
              <a:tr h="202199">
                <a:tc>
                  <a:txBody>
                    <a:bodyPr/>
                    <a:lstStyle/>
                    <a:p>
                      <a:pPr lvl="0" algn="ctr">
                        <a:buNone/>
                      </a:pPr>
                      <a:r>
                        <a:rPr lang="es-CO" sz="1100" b="1" u="none" strike="noStrike" dirty="0">
                          <a:effectLst/>
                          <a:latin typeface="+mn-lt"/>
                        </a:rPr>
                        <a:t>Asunto</a:t>
                      </a:r>
                      <a:endParaRPr lang="es-CO" sz="1100" b="1" i="0" u="none" strike="noStrike" dirty="0">
                        <a:solidFill>
                          <a:srgbClr val="000000"/>
                        </a:solidFill>
                        <a:effectLst/>
                        <a:latin typeface="+mn-lt"/>
                      </a:endParaRPr>
                    </a:p>
                  </a:txBody>
                  <a:tcPr marL="9525" marR="9525" marT="9525" marB="0" anchor="ctr">
                    <a:solidFill>
                      <a:schemeClr val="bg2"/>
                    </a:solidFill>
                  </a:tcPr>
                </a:tc>
                <a:tc>
                  <a:txBody>
                    <a:bodyPr/>
                    <a:lstStyle/>
                    <a:p>
                      <a:pPr lvl="0" algn="ctr">
                        <a:buNone/>
                      </a:pPr>
                      <a:r>
                        <a:rPr lang="es-CO" sz="1100" b="1" u="none" strike="noStrike">
                          <a:effectLst/>
                          <a:latin typeface="+mn-lt"/>
                        </a:rPr>
                        <a:t>Programado</a:t>
                      </a:r>
                      <a:endParaRPr lang="es-CO" sz="1100" b="1" i="0" u="none" strike="noStrike">
                        <a:solidFill>
                          <a:srgbClr val="000000"/>
                        </a:solidFill>
                        <a:effectLst/>
                        <a:latin typeface="+mn-lt"/>
                      </a:endParaRPr>
                    </a:p>
                  </a:txBody>
                  <a:tcPr marL="9525" marR="9525" marT="9525" marB="0" anchor="ctr">
                    <a:solidFill>
                      <a:schemeClr val="bg2"/>
                    </a:solidFill>
                  </a:tcPr>
                </a:tc>
                <a:tc>
                  <a:txBody>
                    <a:bodyPr/>
                    <a:lstStyle/>
                    <a:p>
                      <a:pPr lvl="0" algn="ctr">
                        <a:buNone/>
                      </a:pPr>
                      <a:r>
                        <a:rPr lang="es-CO" sz="1100" b="1" u="none" strike="noStrike">
                          <a:effectLst/>
                          <a:latin typeface="+mn-lt"/>
                        </a:rPr>
                        <a:t>Ajuste</a:t>
                      </a:r>
                      <a:endParaRPr lang="es-CO" sz="1100" b="1" i="0" u="none" strike="noStrike">
                        <a:solidFill>
                          <a:srgbClr val="000000"/>
                        </a:solidFill>
                        <a:effectLst/>
                        <a:latin typeface="+mn-lt"/>
                      </a:endParaRPr>
                    </a:p>
                  </a:txBody>
                  <a:tcPr marL="9525" marR="9525" marT="9525" marB="0" anchor="ctr">
                    <a:solidFill>
                      <a:schemeClr val="bg2"/>
                    </a:solidFill>
                  </a:tcPr>
                </a:tc>
                <a:tc>
                  <a:txBody>
                    <a:bodyPr/>
                    <a:lstStyle/>
                    <a:p>
                      <a:pPr lvl="0" algn="ctr">
                        <a:buNone/>
                      </a:pPr>
                      <a:endParaRPr lang="es-CO" sz="1100" b="1" i="0" u="none" strike="noStrike">
                        <a:solidFill>
                          <a:srgbClr val="000000"/>
                        </a:solidFill>
                        <a:effectLst/>
                        <a:latin typeface="+mn-lt"/>
                      </a:endParaRPr>
                    </a:p>
                  </a:txBody>
                  <a:tcPr marL="9525" marR="9525" marT="9525" marB="0" anchor="ctr">
                    <a:solidFill>
                      <a:schemeClr val="bg2"/>
                    </a:solidFill>
                  </a:tcPr>
                </a:tc>
                <a:extLst>
                  <a:ext uri="{0D108BD9-81ED-4DB2-BD59-A6C34878D82A}">
                    <a16:rowId xmlns:a16="http://schemas.microsoft.com/office/drawing/2014/main" val="1096755785"/>
                  </a:ext>
                </a:extLst>
              </a:tr>
              <a:tr h="345767">
                <a:tc>
                  <a:txBody>
                    <a:bodyPr/>
                    <a:lstStyle/>
                    <a:p>
                      <a:pPr lvl="0" algn="ctr">
                        <a:buNone/>
                      </a:pPr>
                      <a:r>
                        <a:rPr lang="es-ES" sz="1100" b="0" i="0" u="none" strike="noStrike" dirty="0">
                          <a:solidFill>
                            <a:srgbClr val="000000"/>
                          </a:solidFill>
                          <a:effectLst/>
                          <a:latin typeface="+mn-lt"/>
                        </a:rPr>
                        <a:t>Auditoría al componente financiero, contable y presupuestal del IDRD.</a:t>
                      </a:r>
                      <a:endParaRPr lang="es-ES" sz="1100" dirty="0">
                        <a:latin typeface="+mn-lt"/>
                      </a:endParaRPr>
                    </a:p>
                  </a:txBody>
                  <a:tcPr marL="9524" marR="9524" marT="9524" marB="0" anchor="ctr"/>
                </a:tc>
                <a:tc>
                  <a:txBody>
                    <a:bodyPr/>
                    <a:lstStyle/>
                    <a:p>
                      <a:pPr lvl="0" algn="ctr">
                        <a:buNone/>
                      </a:pPr>
                      <a:r>
                        <a:rPr lang="es-CO" sz="1100" b="0" i="0" u="none" strike="noStrike" dirty="0">
                          <a:solidFill>
                            <a:srgbClr val="000000"/>
                          </a:solidFill>
                          <a:effectLst/>
                          <a:latin typeface="+mn-lt"/>
                        </a:rPr>
                        <a:t>15 de marzo a 15 de junio </a:t>
                      </a:r>
                      <a:endParaRPr lang="es-ES" sz="1100" dirty="0">
                        <a:latin typeface="+mn-lt"/>
                      </a:endParaRPr>
                    </a:p>
                  </a:txBody>
                  <a:tcPr marL="9525" marR="9525" marT="9525" marB="0" anchor="ctr"/>
                </a:tc>
                <a:tc>
                  <a:txBody>
                    <a:bodyPr/>
                    <a:lstStyle/>
                    <a:p>
                      <a:pPr lvl="0" algn="ctr">
                        <a:buNone/>
                      </a:pPr>
                      <a:r>
                        <a:rPr lang="es-CO" sz="1100" b="0" i="0" u="none" strike="noStrike" dirty="0">
                          <a:solidFill>
                            <a:srgbClr val="000000"/>
                          </a:solidFill>
                          <a:effectLst/>
                          <a:latin typeface="+mn-lt"/>
                        </a:rPr>
                        <a:t>15 de abril a 8 de agosto </a:t>
                      </a:r>
                      <a:endParaRPr lang="es-ES" sz="1100" dirty="0">
                        <a:latin typeface="+mn-lt"/>
                      </a:endParaRPr>
                    </a:p>
                  </a:txBody>
                  <a:tcPr marL="9525" marR="9525" marT="9525" marB="0" anchor="ctr"/>
                </a:tc>
                <a:tc>
                  <a:txBody>
                    <a:bodyPr/>
                    <a:lstStyle/>
                    <a:p>
                      <a:pPr marL="0" marR="0" lvl="0" indent="0" algn="ctr" rtl="0">
                        <a:lnSpc>
                          <a:spcPct val="100000"/>
                        </a:lnSpc>
                        <a:spcBef>
                          <a:spcPts val="0"/>
                        </a:spcBef>
                        <a:spcAft>
                          <a:spcPts val="0"/>
                        </a:spcAft>
                        <a:buClrTx/>
                        <a:buSzTx/>
                        <a:buFontTx/>
                        <a:buNone/>
                      </a:pPr>
                      <a:r>
                        <a:rPr lang="es-ES" sz="1100" b="0" i="0" u="none" strike="noStrike" cap="none" dirty="0">
                          <a:solidFill>
                            <a:schemeClr val="tx1"/>
                          </a:solidFill>
                          <a:effectLst/>
                          <a:latin typeface="+mn-lt"/>
                          <a:ea typeface="+mn-ea"/>
                          <a:cs typeface="+mn-cs"/>
                        </a:rPr>
                        <a:t>Considerando contratación OCI, período de vacaciones funcionaria y cruce actividades equipo auditor.</a:t>
                      </a:r>
                    </a:p>
                  </a:txBody>
                  <a:tcPr marL="9525" marR="9525" marT="9525" marB="0" anchor="ctr"/>
                </a:tc>
                <a:extLst>
                  <a:ext uri="{0D108BD9-81ED-4DB2-BD59-A6C34878D82A}">
                    <a16:rowId xmlns:a16="http://schemas.microsoft.com/office/drawing/2014/main" val="3529907805"/>
                  </a:ext>
                </a:extLst>
              </a:tr>
              <a:tr h="735914">
                <a:tc>
                  <a:txBody>
                    <a:bodyPr/>
                    <a:lstStyle/>
                    <a:p>
                      <a:pPr lvl="0" algn="ctr">
                        <a:buNone/>
                      </a:pPr>
                      <a:r>
                        <a:rPr lang="es-ES" sz="1100" b="0" i="0" u="none" strike="noStrike" dirty="0">
                          <a:solidFill>
                            <a:srgbClr val="000000"/>
                          </a:solidFill>
                          <a:effectLst/>
                          <a:latin typeface="+mn-lt"/>
                        </a:rPr>
                        <a:t>Auditoría a las TIC del IDRD, formulación y cumplimiento PETI, Política de Seguridad Institucional, Controles implementados y funcionamiento de la infraestructura tecnológica</a:t>
                      </a:r>
                      <a:endParaRPr lang="es-ES" sz="1100" dirty="0">
                        <a:latin typeface="+mn-lt"/>
                      </a:endParaRPr>
                    </a:p>
                  </a:txBody>
                  <a:tcPr marL="9524" marR="9524" marT="9524" marB="0" anchor="ctr"/>
                </a:tc>
                <a:tc>
                  <a:txBody>
                    <a:bodyPr/>
                    <a:lstStyle/>
                    <a:p>
                      <a:pPr lvl="0" algn="ctr">
                        <a:buNone/>
                      </a:pPr>
                      <a:r>
                        <a:rPr lang="es-CO" sz="1100" b="0" i="0" u="none" strike="noStrike" dirty="0">
                          <a:solidFill>
                            <a:srgbClr val="000000"/>
                          </a:solidFill>
                          <a:effectLst/>
                          <a:latin typeface="+mn-lt"/>
                        </a:rPr>
                        <a:t>15 de abril a 15 de julio </a:t>
                      </a:r>
                      <a:endParaRPr lang="es-ES" sz="1100" dirty="0">
                        <a:latin typeface="+mn-lt"/>
                      </a:endParaRPr>
                    </a:p>
                  </a:txBody>
                  <a:tcPr marL="9525" marR="9525" marT="9525" marB="0" anchor="ctr"/>
                </a:tc>
                <a:tc>
                  <a:txBody>
                    <a:bodyPr/>
                    <a:lstStyle/>
                    <a:p>
                      <a:pPr lvl="0" algn="ctr">
                        <a:buNone/>
                      </a:pPr>
                      <a:r>
                        <a:rPr lang="es-CO" sz="1100" b="0" i="0" u="none" strike="noStrike" dirty="0">
                          <a:solidFill>
                            <a:srgbClr val="000000"/>
                          </a:solidFill>
                          <a:effectLst/>
                          <a:latin typeface="+mn-lt"/>
                        </a:rPr>
                        <a:t>Mayo a 23 de agosto </a:t>
                      </a:r>
                      <a:endParaRPr lang="es-ES" sz="1100" dirty="0">
                        <a:latin typeface="+mn-lt"/>
                      </a:endParaRPr>
                    </a:p>
                  </a:txBody>
                  <a:tcPr marL="9525" marR="9525" marT="9525" marB="0" anchor="ctr"/>
                </a:tc>
                <a:tc>
                  <a:txBody>
                    <a:bodyPr/>
                    <a:lstStyle/>
                    <a:p>
                      <a:pPr lvl="0" algn="ctr">
                        <a:buNone/>
                      </a:pPr>
                      <a:r>
                        <a:rPr lang="es-CO" sz="1100" b="0" i="0" u="none" strike="noStrike" dirty="0">
                          <a:solidFill>
                            <a:srgbClr val="000000"/>
                          </a:solidFill>
                          <a:effectLst/>
                          <a:latin typeface="+mn-lt"/>
                        </a:rPr>
                        <a:t>Modificación equipo de trabajo y </a:t>
                      </a:r>
                      <a:r>
                        <a:rPr lang="es-CO" sz="1100" b="0" i="0" u="none" strike="noStrike" noProof="0" dirty="0">
                          <a:solidFill>
                            <a:schemeClr val="tx1"/>
                          </a:solidFill>
                          <a:effectLst/>
                          <a:latin typeface="+mn-lt"/>
                        </a:rPr>
                        <a:t>cruce de</a:t>
                      </a:r>
                      <a:r>
                        <a:rPr lang="es-ES" sz="1100" b="0" i="0" u="none" strike="noStrike" noProof="0" dirty="0">
                          <a:solidFill>
                            <a:srgbClr val="000000"/>
                          </a:solidFill>
                          <a:effectLst/>
                          <a:latin typeface="+mn-lt"/>
                        </a:rPr>
                        <a:t> actividades a cargo del mismo.</a:t>
                      </a:r>
                      <a:endParaRPr lang="es-ES" sz="1100" dirty="0">
                        <a:latin typeface="+mn-lt"/>
                      </a:endParaRPr>
                    </a:p>
                  </a:txBody>
                  <a:tcPr marL="9525" marR="9525" marT="9525" marB="0" anchor="ctr"/>
                </a:tc>
                <a:extLst>
                  <a:ext uri="{0D108BD9-81ED-4DB2-BD59-A6C34878D82A}">
                    <a16:rowId xmlns:a16="http://schemas.microsoft.com/office/drawing/2014/main" val="3453799217"/>
                  </a:ext>
                </a:extLst>
              </a:tr>
              <a:tr h="492804">
                <a:tc>
                  <a:txBody>
                    <a:bodyPr/>
                    <a:lstStyle/>
                    <a:p>
                      <a:pPr lvl="0" algn="ctr">
                        <a:buNone/>
                      </a:pPr>
                      <a:r>
                        <a:rPr lang="es-ES" sz="1100" b="0" i="0" u="none" strike="noStrike" dirty="0">
                          <a:solidFill>
                            <a:srgbClr val="000000"/>
                          </a:solidFill>
                          <a:effectLst/>
                          <a:latin typeface="+mn-lt"/>
                        </a:rPr>
                        <a:t>Auditoría Adquisición de Bienes y Servicios - (Contratación II </a:t>
                      </a:r>
                      <a:r>
                        <a:rPr lang="es-ES" sz="1100" b="0" i="0" u="none" strike="noStrike" dirty="0" err="1">
                          <a:solidFill>
                            <a:srgbClr val="000000"/>
                          </a:solidFill>
                          <a:effectLst/>
                          <a:latin typeface="+mn-lt"/>
                        </a:rPr>
                        <a:t>sem</a:t>
                      </a:r>
                      <a:r>
                        <a:rPr lang="es-ES" sz="1100" b="0" i="0" u="none" strike="noStrike" dirty="0">
                          <a:solidFill>
                            <a:srgbClr val="000000"/>
                          </a:solidFill>
                          <a:effectLst/>
                          <a:latin typeface="+mn-lt"/>
                        </a:rPr>
                        <a:t> 2022 y 1er </a:t>
                      </a:r>
                      <a:r>
                        <a:rPr lang="es-ES" sz="1100" b="0" i="0" u="none" strike="noStrike" dirty="0" err="1">
                          <a:solidFill>
                            <a:srgbClr val="000000"/>
                          </a:solidFill>
                          <a:effectLst/>
                          <a:latin typeface="+mn-lt"/>
                        </a:rPr>
                        <a:t>sem</a:t>
                      </a:r>
                      <a:r>
                        <a:rPr lang="es-ES" sz="1100" b="0" i="0" u="none" strike="noStrike" dirty="0">
                          <a:solidFill>
                            <a:srgbClr val="000000"/>
                          </a:solidFill>
                          <a:effectLst/>
                          <a:latin typeface="+mn-lt"/>
                        </a:rPr>
                        <a:t> 2023) Decreto 371 de 2010</a:t>
                      </a:r>
                      <a:endParaRPr lang="es-ES" sz="1100" dirty="0">
                        <a:latin typeface="+mn-lt"/>
                      </a:endParaRPr>
                    </a:p>
                  </a:txBody>
                  <a:tcPr marL="9524" marR="9524" marT="9524" marB="0" anchor="ctr"/>
                </a:tc>
                <a:tc>
                  <a:txBody>
                    <a:bodyPr/>
                    <a:lstStyle/>
                    <a:p>
                      <a:pPr lvl="0" algn="ctr">
                        <a:buNone/>
                      </a:pPr>
                      <a:r>
                        <a:rPr lang="es-CO" sz="1100" b="0" i="0" u="none" strike="noStrike" dirty="0">
                          <a:solidFill>
                            <a:srgbClr val="000000"/>
                          </a:solidFill>
                          <a:effectLst/>
                          <a:latin typeface="+mn-lt"/>
                        </a:rPr>
                        <a:t>Junio a agosto </a:t>
                      </a:r>
                      <a:endParaRPr lang="es-CO" sz="1100" u="none" strike="noStrike" kern="1200" dirty="0">
                        <a:solidFill>
                          <a:schemeClr val="tx1"/>
                        </a:solidFill>
                        <a:effectLst/>
                        <a:latin typeface="+mn-lt"/>
                        <a:ea typeface="+mn-ea"/>
                        <a:cs typeface="+mn-cs"/>
                      </a:endParaRPr>
                    </a:p>
                  </a:txBody>
                  <a:tcPr marL="9525" marR="9525" marT="9525" marB="0" anchor="ctr"/>
                </a:tc>
                <a:tc>
                  <a:txBody>
                    <a:bodyPr/>
                    <a:lstStyle/>
                    <a:p>
                      <a:pPr lvl="0" algn="ctr">
                        <a:buNone/>
                      </a:pPr>
                      <a:r>
                        <a:rPr lang="es-CO" sz="1100" u="none" strike="noStrike" kern="1200" dirty="0">
                          <a:solidFill>
                            <a:schemeClr val="tx1"/>
                          </a:solidFill>
                          <a:effectLst/>
                          <a:latin typeface="+mn-lt"/>
                          <a:ea typeface="+mn-ea"/>
                          <a:cs typeface="+mn-cs"/>
                        </a:rPr>
                        <a:t>Julio a 15 de octubre </a:t>
                      </a:r>
                    </a:p>
                  </a:txBody>
                  <a:tcPr marL="9525" marR="9525" marT="9525" marB="0" anchor="ctr"/>
                </a:tc>
                <a:tc>
                  <a:txBody>
                    <a:bodyPr/>
                    <a:lstStyle/>
                    <a:p>
                      <a:pPr marL="0" marR="0" lvl="0" indent="0" algn="ctr" rtl="0" eaLnBrk="1" fontAlgn="ctr" latinLnBrk="0" hangingPunct="1">
                        <a:lnSpc>
                          <a:spcPct val="100000"/>
                        </a:lnSpc>
                        <a:spcBef>
                          <a:spcPts val="0"/>
                        </a:spcBef>
                        <a:spcAft>
                          <a:spcPts val="0"/>
                        </a:spcAft>
                        <a:buClr>
                          <a:srgbClr val="000000"/>
                        </a:buClr>
                        <a:buSzTx/>
                        <a:buFont typeface="Arial"/>
                        <a:buNone/>
                      </a:pPr>
                      <a:r>
                        <a:rPr lang="es-ES" sz="1100" b="0" i="0" u="none" strike="noStrike" cap="none" dirty="0">
                          <a:solidFill>
                            <a:schemeClr val="tx1"/>
                          </a:solidFill>
                          <a:latin typeface="+mn-lt"/>
                          <a:ea typeface="+mn-ea"/>
                          <a:cs typeface="+mn-cs"/>
                          <a:sym typeface="Arial"/>
                        </a:rPr>
                        <a:t>Permiso sindical y vacaciones líder auditoría y cruce actividades del equipo de trabajo.  </a:t>
                      </a:r>
                      <a:endParaRPr lang="es-CO" sz="1100" b="0" i="0" u="none" strike="noStrike" kern="1200" cap="none" dirty="0">
                        <a:solidFill>
                          <a:schemeClr val="tx1"/>
                        </a:solidFill>
                        <a:effectLst/>
                        <a:latin typeface="+mn-lt"/>
                        <a:ea typeface="+mn-ea"/>
                        <a:cs typeface="+mn-cs"/>
                        <a:sym typeface="Arial"/>
                      </a:endParaRPr>
                    </a:p>
                  </a:txBody>
                  <a:tcPr marL="9525" marR="9525" marT="9525" marB="0" anchor="ctr"/>
                </a:tc>
                <a:extLst>
                  <a:ext uri="{0D108BD9-81ED-4DB2-BD59-A6C34878D82A}">
                    <a16:rowId xmlns:a16="http://schemas.microsoft.com/office/drawing/2014/main" val="274337361"/>
                  </a:ext>
                </a:extLst>
              </a:tr>
              <a:tr h="669226">
                <a:tc>
                  <a:txBody>
                    <a:bodyPr/>
                    <a:lstStyle/>
                    <a:p>
                      <a:pPr lvl="0" algn="ctr">
                        <a:buNone/>
                      </a:pPr>
                      <a:r>
                        <a:rPr lang="es-ES" sz="1100" u="none" strike="noStrike" kern="1200" dirty="0">
                          <a:solidFill>
                            <a:schemeClr val="tx1"/>
                          </a:solidFill>
                          <a:effectLst/>
                          <a:latin typeface="+mn-lt"/>
                          <a:ea typeface="+mn-ea"/>
                          <a:cs typeface="+mn-cs"/>
                        </a:rPr>
                        <a:t>Auditoría al cumplimiento de Garantías para estabilidad de obra, en el marco del Proceso Administración y mantenimiento de parques y escenarios diferentes a los evaluados por entes de control</a:t>
                      </a:r>
                    </a:p>
                  </a:txBody>
                  <a:tcPr marL="9525" marR="9525" marT="9525" marB="0" anchor="ctr"/>
                </a:tc>
                <a:tc>
                  <a:txBody>
                    <a:bodyPr/>
                    <a:lstStyle/>
                    <a:p>
                      <a:pPr lvl="0" algn="ctr">
                        <a:buNone/>
                      </a:pPr>
                      <a:r>
                        <a:rPr lang="es-CO" sz="1100" b="0" i="0" u="none" strike="noStrike" dirty="0">
                          <a:solidFill>
                            <a:srgbClr val="000000"/>
                          </a:solidFill>
                          <a:effectLst/>
                          <a:latin typeface="+mn-lt"/>
                        </a:rPr>
                        <a:t>Julio a septiembre </a:t>
                      </a:r>
                    </a:p>
                  </a:txBody>
                  <a:tcPr marL="9525" marR="9525" marT="9525" marB="0" anchor="ctr"/>
                </a:tc>
                <a:tc>
                  <a:txBody>
                    <a:bodyPr/>
                    <a:lstStyle/>
                    <a:p>
                      <a:pPr marL="0" marR="0" lvl="0" indent="0" algn="ctr">
                        <a:lnSpc>
                          <a:spcPct val="100000"/>
                        </a:lnSpc>
                        <a:spcBef>
                          <a:spcPts val="0"/>
                        </a:spcBef>
                        <a:spcAft>
                          <a:spcPts val="0"/>
                        </a:spcAft>
                        <a:buNone/>
                      </a:pPr>
                      <a:r>
                        <a:rPr lang="es-CO" sz="1100" b="0" i="0" u="none" strike="noStrike" kern="1200" noProof="0" dirty="0">
                          <a:solidFill>
                            <a:srgbClr val="000000"/>
                          </a:solidFill>
                          <a:effectLst/>
                          <a:latin typeface="+mn-lt"/>
                        </a:rPr>
                        <a:t>Se elimina del PAA 2023, se incluye inicio siguiente vigencia</a:t>
                      </a:r>
                      <a:endParaRPr lang="es-ES" sz="1100" dirty="0">
                        <a:latin typeface="+mn-lt"/>
                      </a:endParaRPr>
                    </a:p>
                  </a:txBody>
                  <a:tcPr marL="9525" marR="9525" marT="9525" marB="0" anchor="ctr"/>
                </a:tc>
                <a:tc>
                  <a:txBody>
                    <a:bodyPr/>
                    <a:lstStyle/>
                    <a:p>
                      <a:pPr marL="0" marR="0" lvl="0" indent="0" algn="ctr">
                        <a:lnSpc>
                          <a:spcPct val="100000"/>
                        </a:lnSpc>
                        <a:spcBef>
                          <a:spcPts val="0"/>
                        </a:spcBef>
                        <a:spcAft>
                          <a:spcPts val="0"/>
                        </a:spcAft>
                        <a:buNone/>
                      </a:pPr>
                      <a:r>
                        <a:rPr lang="es-CO" sz="1100" b="0" i="0" u="none" strike="noStrike" dirty="0">
                          <a:solidFill>
                            <a:srgbClr val="000000"/>
                          </a:solidFill>
                          <a:effectLst/>
                          <a:latin typeface="+mn-lt"/>
                        </a:rPr>
                        <a:t>Dos cargos de planta en vacancia. No se cuenta con Profesional Técnico.</a:t>
                      </a:r>
                      <a:endParaRPr lang="es-ES" sz="1100" dirty="0">
                        <a:solidFill>
                          <a:srgbClr val="000000"/>
                        </a:solidFill>
                        <a:latin typeface="+mn-lt"/>
                      </a:endParaRPr>
                    </a:p>
                  </a:txBody>
                  <a:tcPr marL="9525" marR="9525" marT="9525" marB="0" anchor="ctr"/>
                </a:tc>
                <a:extLst>
                  <a:ext uri="{0D108BD9-81ED-4DB2-BD59-A6C34878D82A}">
                    <a16:rowId xmlns:a16="http://schemas.microsoft.com/office/drawing/2014/main" val="1436246984"/>
                  </a:ext>
                </a:extLst>
              </a:tr>
              <a:tr h="143073">
                <a:tc>
                  <a:txBody>
                    <a:bodyPr/>
                    <a:lstStyle/>
                    <a:p>
                      <a:pPr lvl="0" algn="ctr">
                        <a:buNone/>
                      </a:pPr>
                      <a:r>
                        <a:rPr lang="es-ES" sz="1100" b="0" i="0" u="none" strike="noStrike" noProof="0" dirty="0">
                          <a:solidFill>
                            <a:srgbClr val="000000"/>
                          </a:solidFill>
                          <a:effectLst/>
                          <a:latin typeface="+mn-lt"/>
                        </a:rPr>
                        <a:t>Seguimiento Proceso Administración y mantenimiento de parques y escenarios diferentes a los evaluados por entes de control</a:t>
                      </a:r>
                      <a:endParaRPr lang="es-ES" sz="1100" dirty="0">
                        <a:latin typeface="+mn-lt"/>
                      </a:endParaRPr>
                    </a:p>
                  </a:txBody>
                  <a:tcPr marL="9524" marR="9524" marT="9524" marB="0" anchor="ctr"/>
                </a:tc>
                <a:tc>
                  <a:txBody>
                    <a:bodyPr/>
                    <a:lstStyle/>
                    <a:p>
                      <a:pPr lvl="0" algn="ctr">
                        <a:buNone/>
                      </a:pPr>
                      <a:r>
                        <a:rPr lang="es-CO" sz="1100" b="0" i="0" u="none" strike="noStrike" noProof="0" dirty="0">
                          <a:solidFill>
                            <a:schemeClr val="tx1"/>
                          </a:solidFill>
                          <a:effectLst/>
                          <a:latin typeface="+mn-lt"/>
                        </a:rPr>
                        <a:t>15 julio a 15 septiembre </a:t>
                      </a:r>
                      <a:endParaRPr lang="es-ES" sz="1100" dirty="0">
                        <a:latin typeface="+mn-lt"/>
                      </a:endParaRPr>
                    </a:p>
                  </a:txBody>
                  <a:tcPr marL="9525" marR="9525" marT="9525" marB="0" anchor="ctr"/>
                </a:tc>
                <a:tc>
                  <a:txBody>
                    <a:bodyPr/>
                    <a:lstStyle/>
                    <a:p>
                      <a:pPr lvl="0" algn="ctr">
                        <a:buNone/>
                      </a:pPr>
                      <a:r>
                        <a:rPr lang="es-CO" sz="1100" b="0" i="0" u="none" strike="noStrike" noProof="0" dirty="0">
                          <a:solidFill>
                            <a:schemeClr val="tx1"/>
                          </a:solidFill>
                          <a:effectLst/>
                          <a:latin typeface="+mn-lt"/>
                        </a:rPr>
                        <a:t>Se reemplaza por seguimiento normativo y se fusiona e incluye en auditoría a realizar en 2024</a:t>
                      </a:r>
                      <a:endParaRPr lang="es-ES" sz="1100" dirty="0">
                        <a:latin typeface="+mn-lt"/>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b="0" i="0" u="none" strike="noStrike" noProof="0" dirty="0">
                          <a:solidFill>
                            <a:schemeClr val="tx1"/>
                          </a:solidFill>
                          <a:effectLst/>
                          <a:latin typeface="+mn-lt"/>
                        </a:rPr>
                        <a:t>Se debe incluir un nuevo seguimiento en cumplimiento de la </a:t>
                      </a:r>
                      <a:r>
                        <a:rPr lang="es-CO" sz="1100" b="0" i="0" u="none" strike="noStrike" noProof="0" dirty="0">
                          <a:solidFill>
                            <a:srgbClr val="000000"/>
                          </a:solidFill>
                          <a:effectLst/>
                          <a:latin typeface="+mn-lt"/>
                        </a:rPr>
                        <a:t>Circular  Externa 03 del 15 de mayo de 2023 AGN. </a:t>
                      </a:r>
                      <a:r>
                        <a:rPr lang="es-CO" sz="1100" b="0" i="0" u="none" strike="noStrike" cap="none" dirty="0">
                          <a:solidFill>
                            <a:srgbClr val="000000"/>
                          </a:solidFill>
                          <a:effectLst/>
                          <a:latin typeface="+mn-lt"/>
                          <a:ea typeface="+mn-ea"/>
                          <a:cs typeface="+mn-cs"/>
                          <a:sym typeface="Arial"/>
                        </a:rPr>
                        <a:t>Dos cargos de planta en vacancia. No se cuenta con Profesional Técnico.</a:t>
                      </a:r>
                      <a:r>
                        <a:rPr lang="es-CO" sz="1100" b="0" i="0" u="none" strike="noStrike" noProof="0" dirty="0">
                          <a:solidFill>
                            <a:srgbClr val="000000"/>
                          </a:solidFill>
                          <a:effectLst/>
                          <a:latin typeface="+mn-lt"/>
                        </a:rPr>
                        <a:t> </a:t>
                      </a:r>
                      <a:endParaRPr lang="es-ES" sz="1100" dirty="0">
                        <a:latin typeface="+mn-lt"/>
                      </a:endParaRPr>
                    </a:p>
                  </a:txBody>
                  <a:tcPr marL="9525" marR="9525" marT="9525" marB="0" anchor="ctr"/>
                </a:tc>
                <a:extLst>
                  <a:ext uri="{0D108BD9-81ED-4DB2-BD59-A6C34878D82A}">
                    <a16:rowId xmlns:a16="http://schemas.microsoft.com/office/drawing/2014/main" val="2309018980"/>
                  </a:ext>
                </a:extLst>
              </a:tr>
              <a:tr h="322817">
                <a:tc>
                  <a:txBody>
                    <a:bodyPr/>
                    <a:lstStyle/>
                    <a:p>
                      <a:pPr lvl="0" algn="ctr">
                        <a:lnSpc>
                          <a:spcPct val="100000"/>
                        </a:lnSpc>
                        <a:spcBef>
                          <a:spcPts val="0"/>
                        </a:spcBef>
                        <a:spcAft>
                          <a:spcPts val="0"/>
                        </a:spcAft>
                        <a:buNone/>
                      </a:pPr>
                      <a:r>
                        <a:rPr lang="es-ES" sz="1100" b="0" i="0" u="none" strike="noStrike" noProof="0" dirty="0">
                          <a:solidFill>
                            <a:srgbClr val="000000"/>
                          </a:solidFill>
                          <a:effectLst/>
                          <a:latin typeface="+mn-lt"/>
                        </a:rPr>
                        <a:t>Seguimiento acciones efectuadas por la administración 2020-2023 en desarrollo de</a:t>
                      </a:r>
                    </a:p>
                    <a:p>
                      <a:pPr lvl="0" algn="ctr">
                        <a:buNone/>
                      </a:pPr>
                      <a:r>
                        <a:rPr lang="es-ES" sz="1100" b="0" i="0" u="none" strike="noStrike" noProof="0" dirty="0">
                          <a:solidFill>
                            <a:srgbClr val="000000"/>
                          </a:solidFill>
                          <a:effectLst/>
                          <a:latin typeface="+mn-lt"/>
                        </a:rPr>
                        <a:t>la Política de Archivos y Gestión Documental - Circular  Externa 03 del 15 de mayo de 2023 AGN </a:t>
                      </a:r>
                      <a:endParaRPr lang="es-ES" sz="1100" dirty="0">
                        <a:latin typeface="+mn-lt"/>
                      </a:endParaRPr>
                    </a:p>
                  </a:txBody>
                  <a:tcPr marL="9524" marR="9524" marT="9524" marB="0" anchor="ctr"/>
                </a:tc>
                <a:tc>
                  <a:txBody>
                    <a:bodyPr/>
                    <a:lstStyle/>
                    <a:p>
                      <a:pPr lvl="0" algn="ctr">
                        <a:buNone/>
                      </a:pPr>
                      <a:r>
                        <a:rPr lang="es-CO" sz="1100" b="0" i="0" u="none" strike="noStrike" noProof="0" dirty="0">
                          <a:solidFill>
                            <a:schemeClr val="tx1"/>
                          </a:solidFill>
                          <a:effectLst/>
                          <a:latin typeface="+mn-lt"/>
                        </a:rPr>
                        <a:t>Nuevo</a:t>
                      </a:r>
                      <a:endParaRPr lang="es-ES" sz="1100" dirty="0">
                        <a:latin typeface="+mn-lt"/>
                      </a:endParaRPr>
                    </a:p>
                  </a:txBody>
                  <a:tcPr marL="9525" marR="9525" marT="9525" marB="0" anchor="ctr"/>
                </a:tc>
                <a:tc>
                  <a:txBody>
                    <a:bodyPr/>
                    <a:lstStyle/>
                    <a:p>
                      <a:pPr lvl="0" algn="ctr">
                        <a:buNone/>
                      </a:pPr>
                      <a:r>
                        <a:rPr lang="es-CO" sz="1100" b="0" i="0" u="none" strike="noStrike" kern="1200" noProof="0" dirty="0">
                          <a:solidFill>
                            <a:schemeClr val="tx1"/>
                          </a:solidFill>
                          <a:effectLst/>
                          <a:latin typeface="+mn-lt"/>
                        </a:rPr>
                        <a:t>24 junio a 8 agosto</a:t>
                      </a:r>
                      <a:endParaRPr lang="es-ES" sz="1100" dirty="0">
                        <a:latin typeface="+mn-lt"/>
                      </a:endParaRPr>
                    </a:p>
                  </a:txBody>
                  <a:tcPr marL="9525" marR="9525" marT="9525" marB="0" anchor="ctr"/>
                </a:tc>
                <a:tc>
                  <a:txBody>
                    <a:bodyPr/>
                    <a:lstStyle/>
                    <a:p>
                      <a:pPr lvl="0" algn="ctr">
                        <a:buNone/>
                      </a:pPr>
                      <a:r>
                        <a:rPr lang="es-CO" sz="1100" b="0" i="0" u="none" strike="noStrike" kern="1200" noProof="0" dirty="0">
                          <a:solidFill>
                            <a:schemeClr val="tx1"/>
                          </a:solidFill>
                          <a:effectLst/>
                          <a:latin typeface="+mn-lt"/>
                        </a:rPr>
                        <a:t> En cumplimiento a la </a:t>
                      </a:r>
                      <a:r>
                        <a:rPr lang="es-CO" sz="1100" b="0" i="0" u="none" strike="noStrike" kern="1200" noProof="0" dirty="0">
                          <a:solidFill>
                            <a:srgbClr val="000000"/>
                          </a:solidFill>
                          <a:effectLst/>
                          <a:latin typeface="+mn-lt"/>
                        </a:rPr>
                        <a:t>Circular  Externa 03 del 15 de mayo de 2023 AGN </a:t>
                      </a:r>
                      <a:endParaRPr lang="es-ES" sz="1100" dirty="0">
                        <a:latin typeface="+mn-lt"/>
                      </a:endParaRPr>
                    </a:p>
                  </a:txBody>
                  <a:tcPr marL="9525" marR="9525" marT="9525" marB="0" anchor="ctr"/>
                </a:tc>
                <a:extLst>
                  <a:ext uri="{0D108BD9-81ED-4DB2-BD59-A6C34878D82A}">
                    <a16:rowId xmlns:a16="http://schemas.microsoft.com/office/drawing/2014/main" val="984651835"/>
                  </a:ext>
                </a:extLst>
              </a:tr>
            </a:tbl>
          </a:graphicData>
        </a:graphic>
      </p:graphicFrame>
    </p:spTree>
    <p:extLst>
      <p:ext uri="{BB962C8B-B14F-4D97-AF65-F5344CB8AC3E}">
        <p14:creationId xmlns:p14="http://schemas.microsoft.com/office/powerpoint/2010/main" val="399329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77358074-7E1E-B59F-BF5E-41DA2DA67F8E}"/>
              </a:ext>
            </a:extLst>
          </p:cNvPr>
          <p:cNvGraphicFramePr>
            <a:graphicFrameLocks noGrp="1"/>
          </p:cNvGraphicFramePr>
          <p:nvPr>
            <p:ph idx="1"/>
            <p:extLst>
              <p:ext uri="{D42A27DB-BD31-4B8C-83A1-F6EECF244321}">
                <p14:modId xmlns:p14="http://schemas.microsoft.com/office/powerpoint/2010/main" val="3588034709"/>
              </p:ext>
            </p:extLst>
          </p:nvPr>
        </p:nvGraphicFramePr>
        <p:xfrm>
          <a:off x="697451" y="1377624"/>
          <a:ext cx="7749098" cy="4097649"/>
        </p:xfrm>
        <a:graphic>
          <a:graphicData uri="http://schemas.openxmlformats.org/drawingml/2006/table">
            <a:tbl>
              <a:tblPr>
                <a:tableStyleId>{616DA210-FB5B-4158-B5E0-FEB733F419BA}</a:tableStyleId>
              </a:tblPr>
              <a:tblGrid>
                <a:gridCol w="2454122">
                  <a:extLst>
                    <a:ext uri="{9D8B030D-6E8A-4147-A177-3AD203B41FA5}">
                      <a16:colId xmlns:a16="http://schemas.microsoft.com/office/drawing/2014/main" val="3517326030"/>
                    </a:ext>
                  </a:extLst>
                </a:gridCol>
                <a:gridCol w="914348">
                  <a:extLst>
                    <a:ext uri="{9D8B030D-6E8A-4147-A177-3AD203B41FA5}">
                      <a16:colId xmlns:a16="http://schemas.microsoft.com/office/drawing/2014/main" val="1835070602"/>
                    </a:ext>
                  </a:extLst>
                </a:gridCol>
                <a:gridCol w="1184527">
                  <a:extLst>
                    <a:ext uri="{9D8B030D-6E8A-4147-A177-3AD203B41FA5}">
                      <a16:colId xmlns:a16="http://schemas.microsoft.com/office/drawing/2014/main" val="1962935070"/>
                    </a:ext>
                  </a:extLst>
                </a:gridCol>
                <a:gridCol w="3196101">
                  <a:extLst>
                    <a:ext uri="{9D8B030D-6E8A-4147-A177-3AD203B41FA5}">
                      <a16:colId xmlns:a16="http://schemas.microsoft.com/office/drawing/2014/main" val="2156198462"/>
                    </a:ext>
                  </a:extLst>
                </a:gridCol>
              </a:tblGrid>
              <a:tr h="0">
                <a:tc>
                  <a:txBody>
                    <a:bodyPr/>
                    <a:lstStyle/>
                    <a:p>
                      <a:pPr algn="ctr" fontAlgn="ctr"/>
                      <a:r>
                        <a:rPr lang="es-CO" sz="1150" b="1" u="none" strike="noStrike" dirty="0">
                          <a:solidFill>
                            <a:schemeClr val="bg1"/>
                          </a:solidFill>
                          <a:effectLst/>
                          <a:latin typeface="+mj-lt"/>
                        </a:rPr>
                        <a:t>Asunto</a:t>
                      </a:r>
                      <a:endParaRPr lang="es-CO" sz="1150" b="1" i="0" u="none" strike="noStrike" dirty="0">
                        <a:solidFill>
                          <a:schemeClr val="bg1"/>
                        </a:solidFill>
                        <a:effectLst/>
                        <a:latin typeface="+mj-lt"/>
                      </a:endParaRPr>
                    </a:p>
                  </a:txBody>
                  <a:tcPr marL="9525" marR="9525" marT="9525" marB="0" anchor="ctr">
                    <a:solidFill>
                      <a:schemeClr val="bg2"/>
                    </a:solidFill>
                  </a:tcPr>
                </a:tc>
                <a:tc>
                  <a:txBody>
                    <a:bodyPr/>
                    <a:lstStyle/>
                    <a:p>
                      <a:pPr algn="ctr" fontAlgn="ctr"/>
                      <a:r>
                        <a:rPr lang="es-CO" sz="1150" b="1" u="none" strike="noStrike" dirty="0">
                          <a:solidFill>
                            <a:schemeClr val="bg1"/>
                          </a:solidFill>
                          <a:effectLst/>
                          <a:latin typeface="+mj-lt"/>
                        </a:rPr>
                        <a:t>Programado</a:t>
                      </a:r>
                      <a:endParaRPr lang="es-CO" sz="1150" b="1" i="0" u="none" strike="noStrike" dirty="0">
                        <a:solidFill>
                          <a:schemeClr val="bg1"/>
                        </a:solidFill>
                        <a:effectLst/>
                        <a:latin typeface="+mj-lt"/>
                      </a:endParaRPr>
                    </a:p>
                  </a:txBody>
                  <a:tcPr marL="9525" marR="9525" marT="9525" marB="0" anchor="ctr">
                    <a:solidFill>
                      <a:schemeClr val="bg2"/>
                    </a:solidFill>
                  </a:tcPr>
                </a:tc>
                <a:tc>
                  <a:txBody>
                    <a:bodyPr/>
                    <a:lstStyle/>
                    <a:p>
                      <a:pPr algn="ctr" fontAlgn="ctr"/>
                      <a:r>
                        <a:rPr lang="es-CO" sz="1150" b="1" u="none" strike="noStrike" dirty="0">
                          <a:solidFill>
                            <a:schemeClr val="bg1"/>
                          </a:solidFill>
                          <a:effectLst/>
                          <a:latin typeface="+mj-lt"/>
                        </a:rPr>
                        <a:t>Ajuste</a:t>
                      </a:r>
                      <a:endParaRPr lang="es-CO" sz="1150" b="1" i="0" u="none" strike="noStrike" dirty="0">
                        <a:solidFill>
                          <a:schemeClr val="bg1"/>
                        </a:solidFill>
                        <a:effectLst/>
                        <a:latin typeface="+mj-lt"/>
                      </a:endParaRPr>
                    </a:p>
                  </a:txBody>
                  <a:tcPr marL="9525" marR="9525" marT="9525" marB="0" anchor="ctr">
                    <a:solidFill>
                      <a:schemeClr val="bg2"/>
                    </a:solidFill>
                  </a:tcPr>
                </a:tc>
                <a:tc>
                  <a:txBody>
                    <a:bodyPr/>
                    <a:lstStyle/>
                    <a:p>
                      <a:pPr algn="ctr" fontAlgn="ctr"/>
                      <a:r>
                        <a:rPr lang="es-CO" sz="1150" b="1" i="0" u="none" strike="noStrike">
                          <a:solidFill>
                            <a:schemeClr val="bg1"/>
                          </a:solidFill>
                          <a:effectLst/>
                          <a:latin typeface="+mj-lt"/>
                        </a:rPr>
                        <a:t>Observaciones</a:t>
                      </a:r>
                    </a:p>
                  </a:txBody>
                  <a:tcPr marL="9525" marR="9525" marT="9525" marB="0" anchor="ctr">
                    <a:solidFill>
                      <a:schemeClr val="bg2"/>
                    </a:solidFill>
                  </a:tcPr>
                </a:tc>
                <a:extLst>
                  <a:ext uri="{0D108BD9-81ED-4DB2-BD59-A6C34878D82A}">
                    <a16:rowId xmlns:a16="http://schemas.microsoft.com/office/drawing/2014/main" val="1096755785"/>
                  </a:ext>
                </a:extLst>
              </a:tr>
              <a:tr h="355282">
                <a:tc>
                  <a:txBody>
                    <a:bodyPr/>
                    <a:lstStyle/>
                    <a:p>
                      <a:pPr lvl="0" algn="ctr">
                        <a:buNone/>
                      </a:pPr>
                      <a:r>
                        <a:rPr lang="es-ES" sz="1150" b="0" i="0" u="none" strike="noStrike" noProof="0" dirty="0">
                          <a:effectLst/>
                          <a:latin typeface="+mj-lt"/>
                        </a:rPr>
                        <a:t>Realizar dos (2) sensibilizaciones para el mejoramiento de los resultados del SCI y temas OCI a líderes de procesos y enlaces.</a:t>
                      </a:r>
                      <a:endParaRPr lang="es-ES" sz="1150" dirty="0">
                        <a:latin typeface="+mj-lt"/>
                      </a:endParaRPr>
                    </a:p>
                  </a:txBody>
                  <a:tcPr marL="9524" marR="9524" marT="9524" marB="0" anchor="ctr"/>
                </a:tc>
                <a:tc>
                  <a:txBody>
                    <a:bodyPr/>
                    <a:lstStyle/>
                    <a:p>
                      <a:pPr lvl="0" algn="ctr">
                        <a:buNone/>
                      </a:pPr>
                      <a:r>
                        <a:rPr lang="es-CO" sz="1150" b="0" i="0" u="none" strike="noStrike" noProof="0" dirty="0">
                          <a:solidFill>
                            <a:schemeClr val="tx1"/>
                          </a:solidFill>
                          <a:effectLst/>
                          <a:latin typeface="+mj-lt"/>
                        </a:rPr>
                        <a:t>Mayo y agosto</a:t>
                      </a:r>
                    </a:p>
                  </a:txBody>
                  <a:tcPr marL="9524" marR="9524" marT="9524" marB="0" anchor="ctr"/>
                </a:tc>
                <a:tc>
                  <a:txBody>
                    <a:bodyPr/>
                    <a:lstStyle/>
                    <a:p>
                      <a:pPr lvl="0" algn="ctr">
                        <a:buNone/>
                      </a:pPr>
                      <a:r>
                        <a:rPr lang="es-CO" sz="1150" b="0" i="0" u="none" strike="noStrike" kern="1200" noProof="0" dirty="0">
                          <a:solidFill>
                            <a:schemeClr val="tx1"/>
                          </a:solidFill>
                          <a:effectLst/>
                          <a:latin typeface="+mj-lt"/>
                        </a:rPr>
                        <a:t>Junio y octubre</a:t>
                      </a:r>
                    </a:p>
                  </a:txBody>
                  <a:tcPr marL="9524" marR="9524" marT="9524" marB="0" anchor="ctr"/>
                </a:tc>
                <a:tc>
                  <a:txBody>
                    <a:bodyPr/>
                    <a:lstStyle/>
                    <a:p>
                      <a:pPr lvl="0" algn="ctr">
                        <a:buNone/>
                      </a:pPr>
                      <a:r>
                        <a:rPr lang="es-CO" sz="1150" b="0" i="0" u="none" strike="noStrike" kern="1200" noProof="0" dirty="0">
                          <a:solidFill>
                            <a:srgbClr val="000000"/>
                          </a:solidFill>
                          <a:effectLst/>
                          <a:latin typeface="+mj-lt"/>
                        </a:rPr>
                        <a:t>Se alinea con las actividades del Plan Operativo de la OCI </a:t>
                      </a:r>
                    </a:p>
                  </a:txBody>
                  <a:tcPr marL="9524" marR="9524" marT="9524" marB="0" anchor="ctr"/>
                </a:tc>
                <a:extLst>
                  <a:ext uri="{0D108BD9-81ED-4DB2-BD59-A6C34878D82A}">
                    <a16:rowId xmlns:a16="http://schemas.microsoft.com/office/drawing/2014/main" val="3145979700"/>
                  </a:ext>
                </a:extLst>
              </a:tr>
              <a:tr h="705802">
                <a:tc>
                  <a:txBody>
                    <a:bodyPr/>
                    <a:lstStyle/>
                    <a:p>
                      <a:pPr lvl="0" algn="ctr">
                        <a:buNone/>
                      </a:pPr>
                      <a:r>
                        <a:rPr lang="es-ES" sz="1150" dirty="0">
                          <a:latin typeface="+mj-lt"/>
                        </a:rPr>
                        <a:t>Capacitación, asesoría y acompañamiento en la Implementación y producción módulo OCI aplicativo PANDORA - Planes de Mejoramiento Institucionales:</a:t>
                      </a:r>
                    </a:p>
                    <a:p>
                      <a:pPr lvl="0" algn="ctr">
                        <a:buNone/>
                      </a:pPr>
                      <a:r>
                        <a:rPr lang="es-ES" sz="1150" dirty="0">
                          <a:latin typeface="+mj-lt"/>
                        </a:rPr>
                        <a:t>Fase 1 (F1): Contraloría de Bogotá</a:t>
                      </a:r>
                    </a:p>
                    <a:p>
                      <a:pPr lvl="0" algn="ctr">
                        <a:buNone/>
                      </a:pPr>
                      <a:r>
                        <a:rPr lang="es-ES" sz="1150" dirty="0">
                          <a:latin typeface="+mj-lt"/>
                        </a:rPr>
                        <a:t>Fase 2 (F2): Veeduría</a:t>
                      </a:r>
                    </a:p>
                    <a:p>
                      <a:pPr lvl="0" algn="ctr">
                        <a:buNone/>
                      </a:pPr>
                      <a:r>
                        <a:rPr lang="es-ES" sz="1150" dirty="0">
                          <a:latin typeface="+mj-lt"/>
                        </a:rPr>
                        <a:t>Fase 3 (F3): AGN y AD</a:t>
                      </a:r>
                    </a:p>
                  </a:txBody>
                  <a:tcPr marL="9524" marR="9524" marT="9524" marB="0" anchor="ctr"/>
                </a:tc>
                <a:tc>
                  <a:txBody>
                    <a:bodyPr/>
                    <a:lstStyle/>
                    <a:p>
                      <a:pPr lvl="0" algn="ctr">
                        <a:buNone/>
                      </a:pPr>
                      <a:r>
                        <a:rPr lang="es-CO" sz="1150" b="0" i="0" u="none" strike="noStrike" noProof="0" dirty="0">
                          <a:solidFill>
                            <a:schemeClr val="tx1"/>
                          </a:solidFill>
                          <a:effectLst/>
                          <a:latin typeface="+mj-lt"/>
                        </a:rPr>
                        <a:t>Marzo a noviembre</a:t>
                      </a:r>
                    </a:p>
                  </a:txBody>
                  <a:tcPr marL="9524" marR="9524" marT="9524" marB="0" anchor="ctr"/>
                </a:tc>
                <a:tc>
                  <a:txBody>
                    <a:bodyPr/>
                    <a:lstStyle/>
                    <a:p>
                      <a:pPr lvl="0" algn="ctr">
                        <a:buNone/>
                      </a:pPr>
                      <a:endParaRPr lang="es-CO" sz="1150" b="0" i="0" u="none" strike="noStrike" kern="1200" noProof="0" dirty="0">
                        <a:solidFill>
                          <a:schemeClr val="tx1"/>
                        </a:solidFill>
                        <a:effectLst/>
                        <a:latin typeface="+mj-lt"/>
                      </a:endParaRPr>
                    </a:p>
                  </a:txBody>
                  <a:tcPr marL="9524" marR="9524" marT="9524" marB="0" anchor="ctr"/>
                </a:tc>
                <a:tc>
                  <a:txBody>
                    <a:bodyPr/>
                    <a:lstStyle/>
                    <a:p>
                      <a:pPr lvl="0" algn="ctr">
                        <a:buNone/>
                      </a:pPr>
                      <a:r>
                        <a:rPr lang="es-CO" sz="1150" b="0" i="0" u="none" strike="noStrike" kern="1200" noProof="0" dirty="0">
                          <a:solidFill>
                            <a:srgbClr val="000000"/>
                          </a:solidFill>
                          <a:effectLst/>
                          <a:latin typeface="+mj-lt"/>
                        </a:rPr>
                        <a:t>Nuevo</a:t>
                      </a:r>
                    </a:p>
                  </a:txBody>
                  <a:tcPr marL="9524" marR="9524" marT="9524" marB="0" anchor="ctr"/>
                </a:tc>
                <a:extLst>
                  <a:ext uri="{0D108BD9-81ED-4DB2-BD59-A6C34878D82A}">
                    <a16:rowId xmlns:a16="http://schemas.microsoft.com/office/drawing/2014/main" val="1807732325"/>
                  </a:ext>
                </a:extLst>
              </a:tr>
              <a:tr h="180022">
                <a:tc>
                  <a:txBody>
                    <a:bodyPr/>
                    <a:lstStyle/>
                    <a:p>
                      <a:pPr lvl="0" algn="ctr">
                        <a:buNone/>
                      </a:pPr>
                      <a:r>
                        <a:rPr lang="es-ES" sz="1150" b="0" i="0" u="none" strike="noStrike" kern="1200" noProof="0" dirty="0">
                          <a:effectLst/>
                          <a:latin typeface="+mj-lt"/>
                        </a:rPr>
                        <a:t>Asesoría y acompañamiento Índice de Transparencia Bogotá</a:t>
                      </a:r>
                      <a:endParaRPr lang="es-ES" sz="1150" dirty="0">
                        <a:latin typeface="+mj-lt"/>
                      </a:endParaRPr>
                    </a:p>
                  </a:txBody>
                  <a:tcPr marL="9524" marR="9524" marT="9524" marB="0" anchor="ctr"/>
                </a:tc>
                <a:tc>
                  <a:txBody>
                    <a:bodyPr/>
                    <a:lstStyle/>
                    <a:p>
                      <a:pPr lvl="0" algn="ctr">
                        <a:buNone/>
                      </a:pPr>
                      <a:r>
                        <a:rPr lang="es-CO" sz="1150" u="none" strike="noStrike" kern="1200" dirty="0">
                          <a:solidFill>
                            <a:schemeClr val="tx1"/>
                          </a:solidFill>
                          <a:effectLst/>
                          <a:latin typeface="+mj-lt"/>
                          <a:ea typeface="+mn-ea"/>
                          <a:cs typeface="+mn-cs"/>
                        </a:rPr>
                        <a:t>Abril a septiembre</a:t>
                      </a:r>
                    </a:p>
                  </a:txBody>
                  <a:tcPr marL="9524" marR="9524" marT="9524" marB="0" anchor="ctr"/>
                </a:tc>
                <a:tc>
                  <a:txBody>
                    <a:bodyPr/>
                    <a:lstStyle/>
                    <a:p>
                      <a:pPr marL="0" lvl="0" indent="0" algn="ctr">
                        <a:lnSpc>
                          <a:spcPct val="100000"/>
                        </a:lnSpc>
                        <a:spcBef>
                          <a:spcPts val="0"/>
                        </a:spcBef>
                        <a:spcAft>
                          <a:spcPts val="0"/>
                        </a:spcAft>
                        <a:buNone/>
                      </a:pPr>
                      <a:endParaRPr lang="es-CO" sz="1150" u="none" strike="noStrike" kern="1200" dirty="0">
                        <a:solidFill>
                          <a:schemeClr val="tx1"/>
                        </a:solidFill>
                        <a:effectLst/>
                        <a:latin typeface="+mj-lt"/>
                        <a:ea typeface="+mn-ea"/>
                        <a:cs typeface="+mn-cs"/>
                      </a:endParaRPr>
                    </a:p>
                  </a:txBody>
                  <a:tcPr marL="9524" marR="9524" marT="9524"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50" b="0" i="0" u="none" strike="noStrike" kern="1200" cap="none" noProof="0" dirty="0">
                          <a:solidFill>
                            <a:schemeClr val="tx1"/>
                          </a:solidFill>
                          <a:effectLst/>
                          <a:latin typeface="+mn-lt"/>
                          <a:ea typeface="+mn-ea"/>
                          <a:cs typeface="+mn-cs"/>
                          <a:sym typeface="Arial"/>
                        </a:rPr>
                        <a:t>Nuevo</a:t>
                      </a:r>
                      <a:endParaRPr lang="es-ES" sz="1150" b="0" i="0" u="none" strike="noStrike" cap="none" dirty="0">
                        <a:solidFill>
                          <a:schemeClr val="tx1"/>
                        </a:solidFill>
                        <a:latin typeface="+mn-lt"/>
                        <a:ea typeface="+mn-ea"/>
                        <a:cs typeface="+mn-cs"/>
                        <a:sym typeface="Arial"/>
                      </a:endParaRPr>
                    </a:p>
                  </a:txBody>
                  <a:tcPr marL="9524" marR="9524" marT="9524" marB="0" anchor="ctr"/>
                </a:tc>
                <a:extLst>
                  <a:ext uri="{0D108BD9-81ED-4DB2-BD59-A6C34878D82A}">
                    <a16:rowId xmlns:a16="http://schemas.microsoft.com/office/drawing/2014/main" val="1294280188"/>
                  </a:ext>
                </a:extLst>
              </a:tr>
              <a:tr h="180022">
                <a:tc>
                  <a:txBody>
                    <a:bodyPr/>
                    <a:lstStyle/>
                    <a:p>
                      <a:pPr lvl="0" algn="ctr">
                        <a:buNone/>
                      </a:pPr>
                      <a:r>
                        <a:rPr lang="es-ES" sz="1150" dirty="0">
                          <a:latin typeface="+mj-lt"/>
                        </a:rPr>
                        <a:t>Asesoría y acompañamiento en Programa Ética Pública y SARLAFT </a:t>
                      </a:r>
                    </a:p>
                  </a:txBody>
                  <a:tcPr marL="9524" marR="9524" marT="9524" marB="0" anchor="ctr"/>
                </a:tc>
                <a:tc>
                  <a:txBody>
                    <a:bodyPr/>
                    <a:lstStyle/>
                    <a:p>
                      <a:pPr lvl="0" algn="ctr">
                        <a:buNone/>
                      </a:pPr>
                      <a:r>
                        <a:rPr lang="es-CO" sz="1150" u="none" strike="noStrike" kern="1200" dirty="0">
                          <a:solidFill>
                            <a:schemeClr val="tx1"/>
                          </a:solidFill>
                          <a:effectLst/>
                          <a:latin typeface="+mj-lt"/>
                          <a:ea typeface="+mn-ea"/>
                          <a:cs typeface="+mn-cs"/>
                        </a:rPr>
                        <a:t>Junio a diciembre</a:t>
                      </a:r>
                    </a:p>
                  </a:txBody>
                  <a:tcPr marL="9524" marR="9524" marT="9524" marB="0" anchor="ctr"/>
                </a:tc>
                <a:tc>
                  <a:txBody>
                    <a:bodyPr/>
                    <a:lstStyle/>
                    <a:p>
                      <a:pPr marL="0" lvl="0" indent="0" algn="ctr">
                        <a:lnSpc>
                          <a:spcPct val="100000"/>
                        </a:lnSpc>
                        <a:spcBef>
                          <a:spcPts val="0"/>
                        </a:spcBef>
                        <a:spcAft>
                          <a:spcPts val="0"/>
                        </a:spcAft>
                        <a:buNone/>
                      </a:pPr>
                      <a:endParaRPr lang="es-CO" sz="1150" u="none" strike="noStrike" kern="1200" dirty="0">
                        <a:solidFill>
                          <a:schemeClr val="tx1"/>
                        </a:solidFill>
                        <a:effectLst/>
                        <a:latin typeface="+mj-lt"/>
                        <a:ea typeface="+mn-ea"/>
                        <a:cs typeface="+mn-cs"/>
                      </a:endParaRPr>
                    </a:p>
                  </a:txBody>
                  <a:tcPr marL="9524" marR="9524" marT="9524"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50" b="0" i="0" u="none" strike="noStrike" kern="1200" cap="none" noProof="0" dirty="0">
                          <a:solidFill>
                            <a:schemeClr val="tx1"/>
                          </a:solidFill>
                          <a:effectLst/>
                          <a:latin typeface="+mn-lt"/>
                          <a:ea typeface="+mn-ea"/>
                          <a:cs typeface="+mn-cs"/>
                          <a:sym typeface="Arial"/>
                        </a:rPr>
                        <a:t>Nuevo</a:t>
                      </a:r>
                      <a:endParaRPr lang="es-ES" sz="1150" b="0" i="0" u="none" strike="noStrike" cap="none" dirty="0">
                        <a:solidFill>
                          <a:schemeClr val="tx1"/>
                        </a:solidFill>
                        <a:latin typeface="+mn-lt"/>
                        <a:ea typeface="+mn-ea"/>
                        <a:cs typeface="+mn-cs"/>
                        <a:sym typeface="Arial"/>
                      </a:endParaRPr>
                    </a:p>
                  </a:txBody>
                  <a:tcPr marL="9524" marR="9524" marT="9524" marB="0" anchor="ctr"/>
                </a:tc>
                <a:extLst>
                  <a:ext uri="{0D108BD9-81ED-4DB2-BD59-A6C34878D82A}">
                    <a16:rowId xmlns:a16="http://schemas.microsoft.com/office/drawing/2014/main" val="3457596450"/>
                  </a:ext>
                </a:extLst>
              </a:tr>
              <a:tr h="131824">
                <a:tc>
                  <a:txBody>
                    <a:bodyPr/>
                    <a:lstStyle/>
                    <a:p>
                      <a:pPr lvl="0" algn="ctr">
                        <a:buNone/>
                      </a:pPr>
                      <a:r>
                        <a:rPr lang="es-ES" sz="1150" b="0" i="0" u="none" strike="noStrike" noProof="0" dirty="0">
                          <a:effectLst/>
                          <a:latin typeface="+mj-lt"/>
                        </a:rPr>
                        <a:t>Asesoría y acompañamiento Mapa de Aseguramiento IDRD</a:t>
                      </a:r>
                      <a:endParaRPr lang="es-ES" sz="1150" dirty="0">
                        <a:latin typeface="+mj-lt"/>
                      </a:endParaRPr>
                    </a:p>
                  </a:txBody>
                  <a:tcPr marL="9524" marR="9524" marT="9524" marB="0" anchor="ctr"/>
                </a:tc>
                <a:tc>
                  <a:txBody>
                    <a:bodyPr/>
                    <a:lstStyle/>
                    <a:p>
                      <a:pPr lvl="0" algn="ctr">
                        <a:buNone/>
                      </a:pPr>
                      <a:r>
                        <a:rPr lang="es-CO" sz="1150" b="0" i="0" u="none" strike="noStrike" noProof="0" dirty="0">
                          <a:solidFill>
                            <a:schemeClr val="tx1"/>
                          </a:solidFill>
                          <a:effectLst/>
                          <a:latin typeface="+mj-lt"/>
                        </a:rPr>
                        <a:t>4to trimestre</a:t>
                      </a:r>
                    </a:p>
                  </a:txBody>
                  <a:tcPr marL="9524" marR="9524" marT="9524" marB="0" anchor="ctr"/>
                </a:tc>
                <a:tc>
                  <a:txBody>
                    <a:bodyPr/>
                    <a:lstStyle/>
                    <a:p>
                      <a:pPr lvl="0" algn="ctr">
                        <a:buNone/>
                      </a:pPr>
                      <a:endParaRPr lang="es-CO" sz="1150" b="0" i="0" u="none" strike="noStrike" kern="1200" noProof="0" dirty="0">
                        <a:solidFill>
                          <a:schemeClr val="tx1"/>
                        </a:solidFill>
                        <a:effectLst/>
                        <a:latin typeface="+mj-lt"/>
                      </a:endParaRPr>
                    </a:p>
                  </a:txBody>
                  <a:tcPr marL="9524" marR="9524" marT="9524" marB="0" anchor="ctr"/>
                </a:tc>
                <a:tc>
                  <a:txBody>
                    <a:bodyPr/>
                    <a:lstStyle/>
                    <a:p>
                      <a:pPr lvl="0" algn="ctr">
                        <a:buNone/>
                      </a:pPr>
                      <a:r>
                        <a:rPr lang="es-CO" sz="1150" b="0" i="0" u="none" strike="noStrike" kern="1200" noProof="0" dirty="0">
                          <a:solidFill>
                            <a:schemeClr val="tx1"/>
                          </a:solidFill>
                          <a:effectLst/>
                          <a:latin typeface="+mj-lt"/>
                        </a:rPr>
                        <a:t>Nuevo</a:t>
                      </a:r>
                      <a:endParaRPr lang="es-ES" sz="1150" dirty="0">
                        <a:latin typeface="+mj-lt"/>
                      </a:endParaRPr>
                    </a:p>
                  </a:txBody>
                  <a:tcPr marL="9524" marR="9524" marT="9524" marB="0" anchor="ctr"/>
                </a:tc>
                <a:extLst>
                  <a:ext uri="{0D108BD9-81ED-4DB2-BD59-A6C34878D82A}">
                    <a16:rowId xmlns:a16="http://schemas.microsoft.com/office/drawing/2014/main" val="3003984765"/>
                  </a:ext>
                </a:extLst>
              </a:tr>
              <a:tr h="0">
                <a:tc>
                  <a:txBody>
                    <a:bodyPr/>
                    <a:lstStyle/>
                    <a:p>
                      <a:pPr lvl="0" algn="ctr">
                        <a:buNone/>
                      </a:pPr>
                      <a:r>
                        <a:rPr lang="es-ES" sz="1150" dirty="0">
                          <a:latin typeface="+mj-lt"/>
                        </a:rPr>
                        <a:t>Seguimiento al Plan de Mejoramiento Institucional IDRD entes externos: 1. Contraloría de Bogotá, 2. Veeduría, 3. Archivo </a:t>
                      </a:r>
                      <a:r>
                        <a:rPr lang="es-ES" sz="1150" dirty="0" err="1">
                          <a:latin typeface="+mj-lt"/>
                        </a:rPr>
                        <a:t>Nal</a:t>
                      </a:r>
                      <a:r>
                        <a:rPr lang="es-ES" sz="1150" dirty="0">
                          <a:latin typeface="+mj-lt"/>
                        </a:rPr>
                        <a:t>-Distrito</a:t>
                      </a:r>
                    </a:p>
                  </a:txBody>
                  <a:tcPr marL="9524" marR="9524" marT="9524" marB="0" anchor="ctr"/>
                </a:tc>
                <a:tc>
                  <a:txBody>
                    <a:bodyPr/>
                    <a:lstStyle/>
                    <a:p>
                      <a:pPr lvl="0" algn="ctr">
                        <a:buNone/>
                      </a:pPr>
                      <a:r>
                        <a:rPr lang="es-CO" sz="1150" u="none" strike="noStrike" kern="1200" dirty="0">
                          <a:solidFill>
                            <a:schemeClr val="tx1"/>
                          </a:solidFill>
                          <a:effectLst/>
                          <a:latin typeface="+mj-lt"/>
                          <a:ea typeface="+mn-ea"/>
                          <a:cs typeface="+mn-cs"/>
                        </a:rPr>
                        <a:t>Toda la vigencia </a:t>
                      </a:r>
                    </a:p>
                  </a:txBody>
                  <a:tcPr marL="9524" marR="9524" marT="9524" marB="0" anchor="ctr"/>
                </a:tc>
                <a:tc>
                  <a:txBody>
                    <a:bodyPr/>
                    <a:lstStyle/>
                    <a:p>
                      <a:pPr marL="0" lvl="0" indent="0" algn="ctr">
                        <a:lnSpc>
                          <a:spcPct val="100000"/>
                        </a:lnSpc>
                        <a:spcBef>
                          <a:spcPts val="0"/>
                        </a:spcBef>
                        <a:spcAft>
                          <a:spcPts val="0"/>
                        </a:spcAft>
                        <a:buNone/>
                      </a:pPr>
                      <a:r>
                        <a:rPr lang="es-CO" sz="1150" u="none" strike="noStrike" kern="1200" dirty="0">
                          <a:solidFill>
                            <a:schemeClr val="tx1"/>
                          </a:solidFill>
                          <a:effectLst/>
                          <a:latin typeface="+mj-lt"/>
                          <a:ea typeface="+mn-ea"/>
                          <a:cs typeface="+mn-cs"/>
                        </a:rPr>
                        <a:t>4 seguimientos de un mes al corte de cada trimestre</a:t>
                      </a:r>
                    </a:p>
                  </a:txBody>
                  <a:tcPr marL="9524" marR="9524" marT="9524" marB="0" anchor="ctr"/>
                </a:tc>
                <a:tc>
                  <a:txBody>
                    <a:bodyPr/>
                    <a:lstStyle/>
                    <a:p>
                      <a:pPr marL="0" lvl="0" indent="0" algn="ctr">
                        <a:lnSpc>
                          <a:spcPct val="100000"/>
                        </a:lnSpc>
                        <a:spcBef>
                          <a:spcPts val="0"/>
                        </a:spcBef>
                        <a:spcAft>
                          <a:spcPts val="0"/>
                        </a:spcAft>
                        <a:buNone/>
                      </a:pPr>
                      <a:r>
                        <a:rPr lang="es-CO" sz="1150" b="0" i="0" u="none" strike="noStrike" kern="1200" cap="none" noProof="0" dirty="0">
                          <a:effectLst/>
                          <a:latin typeface="+mj-lt"/>
                        </a:rPr>
                        <a:t>Se realiza trimestralmente </a:t>
                      </a:r>
                      <a:endParaRPr lang="es-CO" sz="1150" b="0" i="0" u="none" strike="noStrike" kern="1200" cap="none" noProof="0" dirty="0">
                        <a:effectLst/>
                        <a:latin typeface="+mj-lt"/>
                        <a:sym typeface="Arial"/>
                      </a:endParaRPr>
                    </a:p>
                  </a:txBody>
                  <a:tcPr marL="9524" marR="9524" marT="9524" marB="0" anchor="ctr"/>
                </a:tc>
                <a:extLst>
                  <a:ext uri="{0D108BD9-81ED-4DB2-BD59-A6C34878D82A}">
                    <a16:rowId xmlns:a16="http://schemas.microsoft.com/office/drawing/2014/main" val="1504785344"/>
                  </a:ext>
                </a:extLst>
              </a:tr>
            </a:tbl>
          </a:graphicData>
        </a:graphic>
      </p:graphicFrame>
      <p:sp>
        <p:nvSpPr>
          <p:cNvPr id="2" name="Google Shape;96;p3">
            <a:extLst>
              <a:ext uri="{FF2B5EF4-FFF2-40B4-BE49-F238E27FC236}">
                <a16:creationId xmlns:a16="http://schemas.microsoft.com/office/drawing/2014/main" id="{BB7159FA-A0DB-E041-F20C-8969B05E31D0}"/>
              </a:ext>
            </a:extLst>
          </p:cNvPr>
          <p:cNvSpPr txBox="1">
            <a:spLocks/>
          </p:cNvSpPr>
          <p:nvPr/>
        </p:nvSpPr>
        <p:spPr>
          <a:xfrm>
            <a:off x="536615" y="562628"/>
            <a:ext cx="4035385" cy="409678"/>
          </a:xfrm>
          <a:prstGeom prst="rect">
            <a:avLst/>
          </a:prstGeom>
          <a:no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ES" sz="2800" b="1" dirty="0">
                <a:latin typeface="Arial"/>
                <a:cs typeface="Arial"/>
              </a:rPr>
              <a:t>Demás Roles OCI - Nuevo</a:t>
            </a:r>
            <a:endParaRPr lang="es-ES" sz="2800" dirty="0">
              <a:latin typeface="Arial"/>
              <a:cs typeface="Arial"/>
            </a:endParaRPr>
          </a:p>
        </p:txBody>
      </p:sp>
    </p:spTree>
    <p:extLst>
      <p:ext uri="{BB962C8B-B14F-4D97-AF65-F5344CB8AC3E}">
        <p14:creationId xmlns:p14="http://schemas.microsoft.com/office/powerpoint/2010/main" val="83360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xfrm>
            <a:off x="-93699" y="239697"/>
            <a:ext cx="9069023" cy="653636"/>
          </a:xfrm>
          <a:prstGeom prst="rect">
            <a:avLst/>
          </a:prstGeom>
          <a:noFill/>
          <a:ln>
            <a:noFill/>
          </a:ln>
        </p:spPr>
        <p:txBody>
          <a:bodyPr spcFirstLastPara="1" wrap="square" lIns="91425" tIns="45700" rIns="91425" bIns="45700" anchor="ctr" anchorCtr="0">
            <a:normAutofit/>
          </a:bodyPr>
          <a:lstStyle/>
          <a:p>
            <a:pPr algn="ctr"/>
            <a:r>
              <a:rPr lang="es-CO" sz="2800" b="1" dirty="0">
                <a:latin typeface="+mj-lt"/>
              </a:rPr>
              <a:t>3. Avance PAA-V1 30 de abril de 2023</a:t>
            </a:r>
            <a:endParaRPr lang="es-ES" sz="2800" b="1" dirty="0">
              <a:latin typeface="Arial"/>
            </a:endParaRPr>
          </a:p>
        </p:txBody>
      </p:sp>
      <p:sp>
        <p:nvSpPr>
          <p:cNvPr id="193" name="Google Shape;193;p11"/>
          <p:cNvSpPr txBox="1">
            <a:spLocks noGrp="1"/>
          </p:cNvSpPr>
          <p:nvPr>
            <p:ph type="body" idx="1"/>
          </p:nvPr>
        </p:nvSpPr>
        <p:spPr>
          <a:xfrm>
            <a:off x="615368" y="1141907"/>
            <a:ext cx="8271179" cy="4930419"/>
          </a:xfrm>
          <a:prstGeom prst="rect">
            <a:avLst/>
          </a:prstGeom>
          <a:noFill/>
          <a:ln>
            <a:noFill/>
          </a:ln>
        </p:spPr>
        <p:txBody>
          <a:bodyPr spcFirstLastPara="1" wrap="square" lIns="91425" tIns="45700" rIns="91425" bIns="45700" anchor="t" anchorCtr="0">
            <a:noAutofit/>
          </a:bodyPr>
          <a:lstStyle/>
          <a:p>
            <a:pPr marL="0" indent="0" algn="just">
              <a:lnSpc>
                <a:spcPct val="100000"/>
              </a:lnSpc>
              <a:spcBef>
                <a:spcPts val="0"/>
              </a:spcBef>
              <a:buSzPct val="80000"/>
              <a:buNone/>
            </a:pPr>
            <a:r>
              <a:rPr lang="es-CO" sz="1400" dirty="0">
                <a:latin typeface="+mn-lt"/>
              </a:rPr>
              <a:t>La Oficina de Control Interno en cumplimiento de los 5 roles asignados por ley presenta avance al Plan Anual de Auditoría-PAA, para el periodo comprendido entre el 1 de enero al 30 de abril del 2023, con un total </a:t>
            </a:r>
            <a:r>
              <a:rPr lang="es-CO" sz="1400" dirty="0">
                <a:solidFill>
                  <a:schemeClr val="tx1"/>
                </a:solidFill>
                <a:latin typeface="+mn-lt"/>
              </a:rPr>
              <a:t>de 46 actividades con diferente periodicidad de realización (algunas entre 1 a 4 veces al año y otras permanentes), así: </a:t>
            </a:r>
          </a:p>
          <a:p>
            <a:pPr marL="0" lvl="0" indent="0" algn="just" rtl="0">
              <a:lnSpc>
                <a:spcPct val="100000"/>
              </a:lnSpc>
              <a:spcBef>
                <a:spcPts val="0"/>
              </a:spcBef>
              <a:spcAft>
                <a:spcPts val="0"/>
              </a:spcAft>
              <a:buClr>
                <a:schemeClr val="dk1"/>
              </a:buClr>
              <a:buSzPct val="80000"/>
              <a:buNone/>
            </a:pPr>
            <a:endParaRPr sz="1400" dirty="0">
              <a:latin typeface="+mn-lt"/>
            </a:endParaRPr>
          </a:p>
          <a:p>
            <a:pPr marL="228600" indent="-219075" algn="just">
              <a:lnSpc>
                <a:spcPct val="100000"/>
              </a:lnSpc>
              <a:spcBef>
                <a:spcPts val="0"/>
              </a:spcBef>
              <a:buSzPct val="100000"/>
              <a:buFont typeface="Wingdings"/>
              <a:buChar char="Ø"/>
            </a:pPr>
            <a:r>
              <a:rPr lang="es-CO" sz="1400" b="1" u="sng" dirty="0">
                <a:latin typeface="+mn-lt"/>
              </a:rPr>
              <a:t>Informes de Ley</a:t>
            </a:r>
            <a:r>
              <a:rPr lang="es-CO" sz="1400" dirty="0">
                <a:solidFill>
                  <a:schemeClr val="tx1"/>
                </a:solidFill>
                <a:latin typeface="+mn-lt"/>
              </a:rPr>
              <a:t>: (16 de 40): SUIT y PAAC (2), Evaluación por dependencias (1),  Austeridad (2) , Instrumentos Técnicos (1), Evaluación Independiente del SCI (1), Comité CICCI (2), SIPROJ (1), Evaluación al Control Interno Contable (1), Informe lineamientos para prevenir conductas irregulares (1), Seguimiento PDD (1), Atención a PQRDS (1), </a:t>
            </a:r>
            <a:r>
              <a:rPr lang="es-ES" sz="1400" dirty="0">
                <a:solidFill>
                  <a:schemeClr val="tx1"/>
                </a:solidFill>
                <a:latin typeface="+mn-lt"/>
              </a:rPr>
              <a:t>derechos de autor y licenciamiento de software (1), </a:t>
            </a:r>
            <a:r>
              <a:rPr lang="es" sz="1400" dirty="0">
                <a:solidFill>
                  <a:schemeClr val="tx1"/>
                </a:solidFill>
                <a:latin typeface="+mn-lt"/>
              </a:rPr>
              <a:t>Seguimiento al cumplimiento de la Circular 008 de 2021 (1). </a:t>
            </a:r>
          </a:p>
          <a:p>
            <a:pPr marL="228600" indent="-219075" algn="just">
              <a:lnSpc>
                <a:spcPct val="100000"/>
              </a:lnSpc>
              <a:spcBef>
                <a:spcPts val="0"/>
              </a:spcBef>
              <a:buSzPct val="100000"/>
              <a:buFont typeface="Noto Sans Symbols"/>
              <a:buChar char="⮚"/>
            </a:pPr>
            <a:r>
              <a:rPr lang="es-CO" sz="1400" b="1" u="sng" dirty="0">
                <a:latin typeface="+mn-lt"/>
              </a:rPr>
              <a:t>Auditorías </a:t>
            </a:r>
            <a:r>
              <a:rPr lang="es-CO" sz="1400" b="1" dirty="0">
                <a:latin typeface="+mn-lt"/>
              </a:rPr>
              <a:t>: </a:t>
            </a:r>
            <a:r>
              <a:rPr lang="es-CO" sz="1400" dirty="0">
                <a:latin typeface="+mn-lt"/>
              </a:rPr>
              <a:t>2 iniciadas</a:t>
            </a:r>
          </a:p>
          <a:p>
            <a:pPr marL="228600" indent="-219075" algn="just">
              <a:lnSpc>
                <a:spcPct val="100000"/>
              </a:lnSpc>
              <a:spcBef>
                <a:spcPts val="0"/>
              </a:spcBef>
              <a:buSzPct val="100000"/>
            </a:pPr>
            <a:r>
              <a:rPr lang="es-ES" sz="1400" dirty="0">
                <a:latin typeface="+mn-lt"/>
              </a:rPr>
              <a:t>Auditoría al componente financiero, contable y presupuestal del IDRD. (en ejecución) </a:t>
            </a:r>
          </a:p>
          <a:p>
            <a:pPr marL="228600" indent="-219075" algn="just">
              <a:lnSpc>
                <a:spcPct val="100000"/>
              </a:lnSpc>
              <a:spcBef>
                <a:spcPts val="0"/>
              </a:spcBef>
              <a:buSzPct val="100000"/>
            </a:pPr>
            <a:r>
              <a:rPr lang="es-ES" sz="1400" dirty="0">
                <a:latin typeface="+mn-lt"/>
              </a:rPr>
              <a:t>Auditoría a las TIC del IDRD, formulación y cumplimiento PETI, Política de Seguridad Institucional, Controles implementados y funcionamiento de la infraestructura tecnológica. (en ejecución)</a:t>
            </a:r>
          </a:p>
          <a:p>
            <a:pPr marL="228600" lvl="0" indent="-219075" algn="just" rtl="0">
              <a:lnSpc>
                <a:spcPct val="100000"/>
              </a:lnSpc>
              <a:spcBef>
                <a:spcPts val="1000"/>
              </a:spcBef>
              <a:spcAft>
                <a:spcPts val="0"/>
              </a:spcAft>
              <a:buClr>
                <a:schemeClr val="dk1"/>
              </a:buClr>
              <a:buSzPct val="100000"/>
              <a:buFont typeface="Noto Sans Symbols"/>
              <a:buChar char="⮚"/>
            </a:pPr>
            <a:r>
              <a:rPr lang="es-CO" sz="1400" b="1" u="sng" dirty="0">
                <a:solidFill>
                  <a:schemeClr val="tx1"/>
                </a:solidFill>
                <a:latin typeface="+mn-lt"/>
              </a:rPr>
              <a:t>Seguimientos Aspectos Puntuales:</a:t>
            </a:r>
            <a:endParaRPr lang="es-ES" sz="1400" b="1" u="sng" dirty="0">
              <a:solidFill>
                <a:schemeClr val="tx1"/>
              </a:solidFill>
              <a:latin typeface="+mn-lt"/>
            </a:endParaRPr>
          </a:p>
          <a:p>
            <a:pPr marL="228600" indent="-219075" algn="just">
              <a:lnSpc>
                <a:spcPct val="100000"/>
              </a:lnSpc>
              <a:spcBef>
                <a:spcPts val="0"/>
              </a:spcBef>
              <a:buSzPct val="100000"/>
            </a:pPr>
            <a:r>
              <a:rPr lang="es-ES" sz="1400" dirty="0">
                <a:solidFill>
                  <a:schemeClr val="tx1"/>
                </a:solidFill>
                <a:latin typeface="+mn-lt"/>
              </a:rPr>
              <a:t>Seguimiento a la Auditoría al Proceso Administración y Mantenimiento de Parques y Escenarios - Aprovechamiento Económico (puntos de venta y otros) (en ejecución).</a:t>
            </a:r>
          </a:p>
          <a:p>
            <a:pPr marL="228600" indent="-219075" algn="just">
              <a:lnSpc>
                <a:spcPct val="100000"/>
              </a:lnSpc>
              <a:spcBef>
                <a:spcPts val="0"/>
              </a:spcBef>
              <a:buClr>
                <a:srgbClr val="000000"/>
              </a:buClr>
              <a:buSzPct val="100000"/>
              <a:buFont typeface="Noto Sans Symbols"/>
              <a:buChar char="⮚"/>
              <a:defRPr/>
            </a:pPr>
            <a:r>
              <a:rPr kumimoji="0" lang="es-ES" sz="1400" b="1" i="0" u="sng" strike="noStrike" kern="0" cap="none" spc="0" normalizeH="0" baseline="0" noProof="0" dirty="0">
                <a:ln>
                  <a:noFill/>
                </a:ln>
                <a:solidFill>
                  <a:srgbClr val="000000"/>
                </a:solidFill>
                <a:effectLst/>
                <a:uLnTx/>
                <a:uFillTx/>
                <a:latin typeface="+mn-lt"/>
                <a:cs typeface="Calibri"/>
                <a:sym typeface="Calibri"/>
              </a:rPr>
              <a:t>Relación con Entes Externos de control </a:t>
            </a:r>
            <a:r>
              <a:rPr kumimoji="0" lang="es-ES" sz="1400" b="1" i="0" u="none" strike="noStrike" kern="0" cap="none" spc="0" normalizeH="0" baseline="0" noProof="0" dirty="0">
                <a:ln>
                  <a:noFill/>
                </a:ln>
                <a:solidFill>
                  <a:srgbClr val="000000"/>
                </a:solidFill>
                <a:effectLst/>
                <a:uLnTx/>
                <a:uFillTx/>
                <a:latin typeface="+mn-lt"/>
                <a:cs typeface="Calibri"/>
                <a:sym typeface="Calibri"/>
              </a:rPr>
              <a:t>:</a:t>
            </a:r>
            <a:r>
              <a:rPr lang="es-ES" sz="1400" b="1" dirty="0">
                <a:solidFill>
                  <a:srgbClr val="000000"/>
                </a:solidFill>
                <a:latin typeface="+mn-lt"/>
              </a:rPr>
              <a:t> </a:t>
            </a:r>
          </a:p>
          <a:p>
            <a:pPr marL="295275" indent="-285750" algn="just">
              <a:lnSpc>
                <a:spcPct val="100000"/>
              </a:lnSpc>
              <a:spcBef>
                <a:spcPts val="0"/>
              </a:spcBef>
              <a:buClr>
                <a:srgbClr val="000000"/>
              </a:buClr>
              <a:buSzPct val="100000"/>
              <a:defRPr/>
            </a:pPr>
            <a:r>
              <a:rPr lang="es-ES" sz="1400" dirty="0">
                <a:solidFill>
                  <a:srgbClr val="000000"/>
                </a:solidFill>
                <a:latin typeface="+mn-lt"/>
              </a:rPr>
              <a:t>Reporte cuenta mensual (enero, febrero, marzo y abril) SIVICOF </a:t>
            </a:r>
          </a:p>
          <a:p>
            <a:pPr marL="294640" indent="-285750" algn="just">
              <a:lnSpc>
                <a:spcPct val="100000"/>
              </a:lnSpc>
              <a:spcBef>
                <a:spcPts val="0"/>
              </a:spcBef>
              <a:buClr>
                <a:srgbClr val="000000"/>
              </a:buClr>
              <a:buSzPct val="100000"/>
              <a:buFont typeface="Arial" panose="020B0604020202020204" pitchFamily="34" charset="0"/>
              <a:buChar char="•"/>
              <a:defRPr/>
            </a:pPr>
            <a:r>
              <a:rPr lang="es-ES" sz="1400" dirty="0">
                <a:solidFill>
                  <a:srgbClr val="000000"/>
                </a:solidFill>
                <a:latin typeface="+mn-lt"/>
              </a:rPr>
              <a:t>Reporte cuenta Anual SIVICOF y seguimiento al PMI </a:t>
            </a:r>
          </a:p>
          <a:p>
            <a:pPr marL="294640" indent="-285750" algn="just">
              <a:lnSpc>
                <a:spcPct val="100000"/>
              </a:lnSpc>
              <a:spcBef>
                <a:spcPts val="0"/>
              </a:spcBef>
              <a:buClr>
                <a:srgbClr val="000000"/>
              </a:buClr>
              <a:buSzPct val="100000"/>
              <a:buFont typeface="Arial" panose="020B0604020202020204" pitchFamily="34" charset="0"/>
              <a:buChar char="•"/>
              <a:defRPr/>
            </a:pPr>
            <a:r>
              <a:rPr kumimoji="0" lang="es-ES" sz="1400" i="0" u="none" strike="noStrike" kern="0" cap="none" spc="0" normalizeH="0" baseline="0" noProof="0" dirty="0">
                <a:ln>
                  <a:noFill/>
                </a:ln>
                <a:solidFill>
                  <a:srgbClr val="000000"/>
                </a:solidFill>
                <a:effectLst/>
                <a:uLnTx/>
                <a:uFillTx/>
                <a:latin typeface="+mn-lt"/>
                <a:cs typeface="Calibri"/>
                <a:sym typeface="Calibri"/>
              </a:rPr>
              <a:t>Seguimiento respuesta oportuna a requerimientos Entes de Control</a:t>
            </a:r>
            <a:r>
              <a:rPr lang="es-ES" sz="1400" dirty="0">
                <a:solidFill>
                  <a:srgbClr val="000000"/>
                </a:solidFill>
                <a:latin typeface="+mn-lt"/>
              </a:rPr>
              <a:t> </a:t>
            </a:r>
            <a:endParaRPr lang="es-ES" sz="1400" i="0" u="none" strike="noStrike" kern="0" cap="none" spc="0" normalizeH="0" baseline="0" noProof="0" dirty="0">
              <a:ln>
                <a:noFill/>
              </a:ln>
              <a:solidFill>
                <a:srgbClr val="000000"/>
              </a:solidFill>
              <a:effectLst/>
              <a:uLnTx/>
              <a:uFillTx/>
              <a:latin typeface="+mn-lt"/>
              <a:cs typeface="Calibri"/>
            </a:endParaRPr>
          </a:p>
          <a:p>
            <a:pPr marL="294640" indent="-285750" algn="just">
              <a:lnSpc>
                <a:spcPct val="100000"/>
              </a:lnSpc>
              <a:spcBef>
                <a:spcPts val="0"/>
              </a:spcBef>
              <a:buClr>
                <a:srgbClr val="000000"/>
              </a:buClr>
              <a:buSzPct val="100000"/>
              <a:buFont typeface="Arial" panose="020B0604020202020204" pitchFamily="34" charset="0"/>
              <a:buChar char="•"/>
              <a:defRPr/>
            </a:pPr>
            <a:r>
              <a:rPr lang="es-ES" sz="1400" dirty="0">
                <a:solidFill>
                  <a:srgbClr val="000000"/>
                </a:solidFill>
                <a:latin typeface="+mn-lt"/>
              </a:rPr>
              <a:t>Acompañamiento atención Entes de Control.</a:t>
            </a:r>
            <a:endParaRPr lang="es-ES" sz="1400" i="0" u="none" strike="noStrike" kern="0" cap="none" spc="0" normalizeH="0" baseline="0" noProof="0" dirty="0">
              <a:ln>
                <a:noFill/>
              </a:ln>
              <a:solidFill>
                <a:srgbClr val="000000"/>
              </a:solidFill>
              <a:effectLst/>
              <a:uLnTx/>
              <a:uFillTx/>
              <a:latin typeface="+mn-lt"/>
              <a:cs typeface="Calibri"/>
            </a:endParaRPr>
          </a:p>
          <a:p>
            <a:pPr marL="8890" lvl="0" indent="0" algn="just" rtl="0">
              <a:lnSpc>
                <a:spcPct val="100000"/>
              </a:lnSpc>
              <a:spcBef>
                <a:spcPts val="0"/>
              </a:spcBef>
              <a:spcAft>
                <a:spcPts val="0"/>
              </a:spcAft>
              <a:buClr>
                <a:schemeClr val="dk1"/>
              </a:buClr>
              <a:buSzPct val="100000"/>
              <a:buNone/>
            </a:pPr>
            <a:r>
              <a:rPr lang="es-CO" sz="1600" dirty="0">
                <a:solidFill>
                  <a:srgbClr val="FF0000"/>
                </a:solidFill>
              </a:rPr>
              <a:t>	</a:t>
            </a:r>
            <a:endParaRPr lang="es-E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0c9a9240fb_0_10"/>
          <p:cNvSpPr txBox="1">
            <a:spLocks noGrp="1"/>
          </p:cNvSpPr>
          <p:nvPr>
            <p:ph type="title"/>
          </p:nvPr>
        </p:nvSpPr>
        <p:spPr>
          <a:xfrm>
            <a:off x="-1608830" y="397811"/>
            <a:ext cx="9054623" cy="404511"/>
          </a:xfrm>
          <a:prstGeom prst="rect">
            <a:avLst/>
          </a:prstGeom>
          <a:noFill/>
          <a:ln>
            <a:noFill/>
          </a:ln>
        </p:spPr>
        <p:txBody>
          <a:bodyPr spcFirstLastPara="1" wrap="square" lIns="91425" tIns="45700" rIns="91425" bIns="45700" anchor="ctr" anchorCtr="0">
            <a:normAutofit fontScale="90000"/>
          </a:bodyPr>
          <a:lstStyle/>
          <a:p>
            <a:pPr algn="ctr">
              <a:buSzPts val="3600"/>
            </a:pPr>
            <a:r>
              <a:rPr lang="es-CO" sz="2800" b="1" dirty="0">
                <a:latin typeface="Arial"/>
                <a:cs typeface="Arial"/>
              </a:rPr>
              <a:t>Avance por Roles abril de 2023</a:t>
            </a:r>
            <a:endParaRPr lang="es-CO" sz="2800" dirty="0">
              <a:latin typeface="Arial"/>
              <a:cs typeface="Arial"/>
            </a:endParaRPr>
          </a:p>
          <a:p>
            <a:pPr marL="0" lvl="0" indent="0" algn="ctr">
              <a:lnSpc>
                <a:spcPct val="90000"/>
              </a:lnSpc>
              <a:spcBef>
                <a:spcPts val="0"/>
              </a:spcBef>
              <a:spcAft>
                <a:spcPts val="0"/>
              </a:spcAft>
              <a:buSzPts val="3600"/>
              <a:buFont typeface="Arial"/>
              <a:buNone/>
            </a:pPr>
            <a:endParaRPr lang="es-CO" sz="4000" b="1" dirty="0"/>
          </a:p>
        </p:txBody>
      </p:sp>
      <p:sp>
        <p:nvSpPr>
          <p:cNvPr id="5" name="Oval 24">
            <a:extLst>
              <a:ext uri="{FF2B5EF4-FFF2-40B4-BE49-F238E27FC236}">
                <a16:creationId xmlns:a16="http://schemas.microsoft.com/office/drawing/2014/main" id="{4C5D25EC-ACA6-64E7-F546-1794121EBE4F}"/>
              </a:ext>
            </a:extLst>
          </p:cNvPr>
          <p:cNvSpPr/>
          <p:nvPr/>
        </p:nvSpPr>
        <p:spPr>
          <a:xfrm>
            <a:off x="147098" y="664344"/>
            <a:ext cx="851559" cy="64108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7" name="Oval 24">
            <a:extLst>
              <a:ext uri="{FF2B5EF4-FFF2-40B4-BE49-F238E27FC236}">
                <a16:creationId xmlns:a16="http://schemas.microsoft.com/office/drawing/2014/main" id="{2446ED07-5F0B-D5B8-7137-E59317C4C1D7}"/>
              </a:ext>
            </a:extLst>
          </p:cNvPr>
          <p:cNvSpPr/>
          <p:nvPr/>
        </p:nvSpPr>
        <p:spPr>
          <a:xfrm>
            <a:off x="69191" y="1381628"/>
            <a:ext cx="851559" cy="7817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8" name="Oval 24">
            <a:extLst>
              <a:ext uri="{FF2B5EF4-FFF2-40B4-BE49-F238E27FC236}">
                <a16:creationId xmlns:a16="http://schemas.microsoft.com/office/drawing/2014/main" id="{A924FFF8-7054-5597-214E-E5FD8BDB1FDF}"/>
              </a:ext>
            </a:extLst>
          </p:cNvPr>
          <p:cNvSpPr/>
          <p:nvPr/>
        </p:nvSpPr>
        <p:spPr>
          <a:xfrm>
            <a:off x="69191" y="2286129"/>
            <a:ext cx="851559" cy="64108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9" name="Rectangle 19">
            <a:extLst>
              <a:ext uri="{FF2B5EF4-FFF2-40B4-BE49-F238E27FC236}">
                <a16:creationId xmlns:a16="http://schemas.microsoft.com/office/drawing/2014/main" id="{36FA3F3D-1B92-2AF3-81D6-BA81FE76FC15}"/>
              </a:ext>
            </a:extLst>
          </p:cNvPr>
          <p:cNvSpPr/>
          <p:nvPr/>
        </p:nvSpPr>
        <p:spPr>
          <a:xfrm>
            <a:off x="4935763" y="4972371"/>
            <a:ext cx="3503212" cy="892552"/>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indent="-457200" algn="just">
              <a:buClr>
                <a:schemeClr val="tx1"/>
              </a:buClr>
              <a:buSzPct val="100000"/>
              <a:buFont typeface="Wingdings" panose="05000000000000000000" pitchFamily="2" charset="2"/>
              <a:buChar char="v"/>
            </a:pPr>
            <a:r>
              <a:rPr lang="es-CO" sz="2000" dirty="0">
                <a:solidFill>
                  <a:schemeClr val="tx1"/>
                </a:solidFill>
              </a:rPr>
              <a:t> </a:t>
            </a:r>
            <a:r>
              <a:rPr lang="es-CO" sz="1600" dirty="0">
                <a:solidFill>
                  <a:schemeClr val="tx1"/>
                </a:solidFill>
                <a:latin typeface="Calibri"/>
                <a:ea typeface="Calibri"/>
                <a:cs typeface="Calibri"/>
              </a:rPr>
              <a:t>Informes de Ley: 16</a:t>
            </a:r>
            <a:endParaRPr lang="es-CO" sz="1600" dirty="0">
              <a:solidFill>
                <a:schemeClr val="tx1"/>
              </a:solidFill>
              <a:latin typeface="Calibri" panose="020F0502020204030204" pitchFamily="34" charset="0"/>
            </a:endParaRPr>
          </a:p>
          <a:p>
            <a:pPr lvl="0" indent="-457200" algn="just">
              <a:buClr>
                <a:schemeClr val="tx1"/>
              </a:buClr>
              <a:buSzPct val="100000"/>
              <a:buFont typeface="Wingdings" panose="05000000000000000000" pitchFamily="2" charset="2"/>
              <a:buChar char="v"/>
            </a:pPr>
            <a:r>
              <a:rPr lang="es-CO" sz="1600" dirty="0">
                <a:solidFill>
                  <a:schemeClr val="tx1"/>
                </a:solidFill>
                <a:latin typeface="Calibri"/>
                <a:ea typeface="Calibri"/>
                <a:cs typeface="Calibri"/>
              </a:rPr>
              <a:t>Auditorías: 2 en ejecución</a:t>
            </a:r>
          </a:p>
          <a:p>
            <a:pPr indent="-457200" algn="just">
              <a:buClr>
                <a:schemeClr val="tx1"/>
              </a:buClr>
              <a:buSzPct val="100000"/>
              <a:buFont typeface="Wingdings" panose="05000000000000000000" pitchFamily="2" charset="2"/>
              <a:buChar char="v"/>
            </a:pPr>
            <a:r>
              <a:rPr lang="es-CO" sz="1600" dirty="0">
                <a:solidFill>
                  <a:schemeClr val="tx1"/>
                </a:solidFill>
                <a:latin typeface="Calibri"/>
                <a:ea typeface="Calibri"/>
                <a:cs typeface="Calibri"/>
              </a:rPr>
              <a:t>Seguimientos: 1 en ejecución </a:t>
            </a:r>
            <a:endParaRPr lang="es-CO" sz="1600" dirty="0">
              <a:solidFill>
                <a:schemeClr val="tx1"/>
              </a:solidFill>
              <a:latin typeface="Calibri" panose="020F0502020204030204" pitchFamily="34" charset="0"/>
              <a:ea typeface="Calibri"/>
              <a:cs typeface="Calibri"/>
            </a:endParaRPr>
          </a:p>
        </p:txBody>
      </p:sp>
      <p:sp>
        <p:nvSpPr>
          <p:cNvPr id="11" name="Rectangle 19">
            <a:extLst>
              <a:ext uri="{FF2B5EF4-FFF2-40B4-BE49-F238E27FC236}">
                <a16:creationId xmlns:a16="http://schemas.microsoft.com/office/drawing/2014/main" id="{27805D0A-27EB-173D-67BE-A5FDC001C8CB}"/>
              </a:ext>
            </a:extLst>
          </p:cNvPr>
          <p:cNvSpPr/>
          <p:nvPr/>
        </p:nvSpPr>
        <p:spPr>
          <a:xfrm>
            <a:off x="1079915" y="824704"/>
            <a:ext cx="2769076"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buClr>
                <a:schemeClr val="tx1"/>
              </a:buClr>
              <a:buSzPct val="100000"/>
            </a:pPr>
            <a:r>
              <a:rPr lang="es-CO" sz="1600">
                <a:solidFill>
                  <a:schemeClr val="tx1"/>
                </a:solidFill>
                <a:latin typeface="Calibri" panose="020F0502020204030204" pitchFamily="34" charset="0"/>
              </a:rPr>
              <a:t>Liderazgo Estratégico </a:t>
            </a:r>
          </a:p>
        </p:txBody>
      </p:sp>
      <p:sp>
        <p:nvSpPr>
          <p:cNvPr id="12" name="Rectangle 19">
            <a:extLst>
              <a:ext uri="{FF2B5EF4-FFF2-40B4-BE49-F238E27FC236}">
                <a16:creationId xmlns:a16="http://schemas.microsoft.com/office/drawing/2014/main" id="{A34FCC95-7126-A553-F842-2EFBF8CAA2EC}"/>
              </a:ext>
            </a:extLst>
          </p:cNvPr>
          <p:cNvSpPr/>
          <p:nvPr/>
        </p:nvSpPr>
        <p:spPr>
          <a:xfrm>
            <a:off x="998657" y="1586718"/>
            <a:ext cx="2809142"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buClr>
                <a:schemeClr val="tx1"/>
              </a:buClr>
              <a:buSzPct val="100000"/>
            </a:pPr>
            <a:r>
              <a:rPr lang="es-CO" sz="1600">
                <a:solidFill>
                  <a:schemeClr val="tx1"/>
                </a:solidFill>
                <a:latin typeface="Calibri" panose="020F0502020204030204" pitchFamily="34" charset="0"/>
              </a:rPr>
              <a:t>Enfoque hacia la prevenci</a:t>
            </a:r>
            <a:r>
              <a:rPr lang="es-CO" sz="1600">
                <a:solidFill>
                  <a:schemeClr val="tx1"/>
                </a:solidFill>
              </a:rPr>
              <a:t>ón </a:t>
            </a:r>
          </a:p>
        </p:txBody>
      </p:sp>
      <p:sp>
        <p:nvSpPr>
          <p:cNvPr id="13" name="Rectangle 19">
            <a:extLst>
              <a:ext uri="{FF2B5EF4-FFF2-40B4-BE49-F238E27FC236}">
                <a16:creationId xmlns:a16="http://schemas.microsoft.com/office/drawing/2014/main" id="{0CF3E1B3-6CB1-210C-43E6-58EEC49C46DA}"/>
              </a:ext>
            </a:extLst>
          </p:cNvPr>
          <p:cNvSpPr/>
          <p:nvPr/>
        </p:nvSpPr>
        <p:spPr>
          <a:xfrm>
            <a:off x="969918" y="2414927"/>
            <a:ext cx="2835941" cy="338554"/>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nchor="t">
            <a:spAutoFit/>
          </a:bodyPr>
          <a:lstStyle/>
          <a:p>
            <a:pPr algn="just">
              <a:buClr>
                <a:schemeClr val="tx1"/>
              </a:buClr>
              <a:buSzPct val="100000"/>
            </a:pPr>
            <a:r>
              <a:rPr lang="es-CO" sz="1600" dirty="0">
                <a:solidFill>
                  <a:schemeClr val="tx1"/>
                </a:solidFill>
                <a:latin typeface="Calibri"/>
                <a:cs typeface="Calibri"/>
              </a:rPr>
              <a:t>Evaluación Gestión del riesgo </a:t>
            </a:r>
            <a:endParaRPr lang="es-CO" sz="1600" dirty="0">
              <a:solidFill>
                <a:schemeClr val="tx1"/>
              </a:solidFill>
              <a:latin typeface="Calibri" panose="020F0502020204030204" pitchFamily="34" charset="0"/>
            </a:endParaRPr>
          </a:p>
        </p:txBody>
      </p:sp>
      <p:sp>
        <p:nvSpPr>
          <p:cNvPr id="14" name="Oval 24">
            <a:extLst>
              <a:ext uri="{FF2B5EF4-FFF2-40B4-BE49-F238E27FC236}">
                <a16:creationId xmlns:a16="http://schemas.microsoft.com/office/drawing/2014/main" id="{4056F584-7F54-CB3C-58EB-B4BB4A0D4823}"/>
              </a:ext>
            </a:extLst>
          </p:cNvPr>
          <p:cNvSpPr/>
          <p:nvPr/>
        </p:nvSpPr>
        <p:spPr>
          <a:xfrm>
            <a:off x="43742" y="3269865"/>
            <a:ext cx="851559" cy="6550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6" name="Rectangle 19">
            <a:extLst>
              <a:ext uri="{FF2B5EF4-FFF2-40B4-BE49-F238E27FC236}">
                <a16:creationId xmlns:a16="http://schemas.microsoft.com/office/drawing/2014/main" id="{D711F4F8-BCD2-5E05-41E2-5424288CB331}"/>
              </a:ext>
            </a:extLst>
          </p:cNvPr>
          <p:cNvSpPr/>
          <p:nvPr/>
        </p:nvSpPr>
        <p:spPr>
          <a:xfrm>
            <a:off x="920750" y="3386530"/>
            <a:ext cx="2809142"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buClr>
                <a:schemeClr val="tx1"/>
              </a:buClr>
              <a:buSzPct val="100000"/>
            </a:pPr>
            <a:r>
              <a:rPr lang="es-CO" sz="1600">
                <a:solidFill>
                  <a:schemeClr val="tx1"/>
                </a:solidFill>
                <a:latin typeface="Calibri" panose="020F0502020204030204" pitchFamily="34" charset="0"/>
              </a:rPr>
              <a:t>Relación con Entes Externos de Control </a:t>
            </a:r>
          </a:p>
        </p:txBody>
      </p:sp>
      <p:sp>
        <p:nvSpPr>
          <p:cNvPr id="18" name="Oval 24">
            <a:extLst>
              <a:ext uri="{FF2B5EF4-FFF2-40B4-BE49-F238E27FC236}">
                <a16:creationId xmlns:a16="http://schemas.microsoft.com/office/drawing/2014/main" id="{EA889216-EED5-111D-FFAF-9451E638690A}"/>
              </a:ext>
            </a:extLst>
          </p:cNvPr>
          <p:cNvSpPr/>
          <p:nvPr/>
        </p:nvSpPr>
        <p:spPr>
          <a:xfrm>
            <a:off x="125211" y="4838291"/>
            <a:ext cx="851559" cy="64108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9" name="Rectangle 19">
            <a:extLst>
              <a:ext uri="{FF2B5EF4-FFF2-40B4-BE49-F238E27FC236}">
                <a16:creationId xmlns:a16="http://schemas.microsoft.com/office/drawing/2014/main" id="{235304C9-2802-A062-B74C-DA532BAA4701}"/>
              </a:ext>
            </a:extLst>
          </p:cNvPr>
          <p:cNvSpPr/>
          <p:nvPr/>
        </p:nvSpPr>
        <p:spPr>
          <a:xfrm>
            <a:off x="1079915" y="5025179"/>
            <a:ext cx="2769076"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buClr>
                <a:schemeClr val="tx1"/>
              </a:buClr>
              <a:buSzPct val="100000"/>
            </a:pPr>
            <a:r>
              <a:rPr lang="es-CO" sz="1600">
                <a:solidFill>
                  <a:schemeClr val="tx1"/>
                </a:solidFill>
                <a:latin typeface="Calibri" panose="020F0502020204030204" pitchFamily="34" charset="0"/>
              </a:rPr>
              <a:t>Evaluación y seguimien</a:t>
            </a:r>
            <a:r>
              <a:rPr lang="es-CO" sz="1600">
                <a:solidFill>
                  <a:schemeClr val="tx1"/>
                </a:solidFill>
              </a:rPr>
              <a:t>to </a:t>
            </a:r>
          </a:p>
        </p:txBody>
      </p:sp>
      <p:sp>
        <p:nvSpPr>
          <p:cNvPr id="22" name="Flecha: a la derecha 21">
            <a:extLst>
              <a:ext uri="{FF2B5EF4-FFF2-40B4-BE49-F238E27FC236}">
                <a16:creationId xmlns:a16="http://schemas.microsoft.com/office/drawing/2014/main" id="{3A3060D1-DCF3-6019-32DA-2E05BFEBF2D8}"/>
              </a:ext>
            </a:extLst>
          </p:cNvPr>
          <p:cNvSpPr/>
          <p:nvPr/>
        </p:nvSpPr>
        <p:spPr>
          <a:xfrm>
            <a:off x="4057082" y="798423"/>
            <a:ext cx="604911" cy="372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Flecha: a la derecha 22">
            <a:extLst>
              <a:ext uri="{FF2B5EF4-FFF2-40B4-BE49-F238E27FC236}">
                <a16:creationId xmlns:a16="http://schemas.microsoft.com/office/drawing/2014/main" id="{33FFBA79-3CE1-D39E-3D8A-CBA9B499B2A0}"/>
              </a:ext>
            </a:extLst>
          </p:cNvPr>
          <p:cNvSpPr/>
          <p:nvPr/>
        </p:nvSpPr>
        <p:spPr>
          <a:xfrm>
            <a:off x="4057081" y="1582260"/>
            <a:ext cx="604911" cy="404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Flecha: a la derecha 23">
            <a:extLst>
              <a:ext uri="{FF2B5EF4-FFF2-40B4-BE49-F238E27FC236}">
                <a16:creationId xmlns:a16="http://schemas.microsoft.com/office/drawing/2014/main" id="{61C84603-60C9-A891-598D-29AEEE9C508A}"/>
              </a:ext>
            </a:extLst>
          </p:cNvPr>
          <p:cNvSpPr/>
          <p:nvPr/>
        </p:nvSpPr>
        <p:spPr>
          <a:xfrm>
            <a:off x="3931949" y="3456898"/>
            <a:ext cx="604911" cy="372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a la derecha 24">
            <a:extLst>
              <a:ext uri="{FF2B5EF4-FFF2-40B4-BE49-F238E27FC236}">
                <a16:creationId xmlns:a16="http://schemas.microsoft.com/office/drawing/2014/main" id="{15DB0787-B252-1D28-9531-98A513AFDF43}"/>
              </a:ext>
            </a:extLst>
          </p:cNvPr>
          <p:cNvSpPr/>
          <p:nvPr/>
        </p:nvSpPr>
        <p:spPr>
          <a:xfrm>
            <a:off x="4044079" y="4972371"/>
            <a:ext cx="604911" cy="372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lecha: a la derecha 25">
            <a:extLst>
              <a:ext uri="{FF2B5EF4-FFF2-40B4-BE49-F238E27FC236}">
                <a16:creationId xmlns:a16="http://schemas.microsoft.com/office/drawing/2014/main" id="{438582D1-29AA-CA4B-72B0-BECAB45D6E8A}"/>
              </a:ext>
            </a:extLst>
          </p:cNvPr>
          <p:cNvSpPr/>
          <p:nvPr/>
        </p:nvSpPr>
        <p:spPr>
          <a:xfrm>
            <a:off x="4042704" y="2399718"/>
            <a:ext cx="604911" cy="372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Rectangle 19">
            <a:extLst>
              <a:ext uri="{FF2B5EF4-FFF2-40B4-BE49-F238E27FC236}">
                <a16:creationId xmlns:a16="http://schemas.microsoft.com/office/drawing/2014/main" id="{C913FB5B-6C59-B57C-20A8-583238FCA749}"/>
              </a:ext>
            </a:extLst>
          </p:cNvPr>
          <p:cNvSpPr/>
          <p:nvPr/>
        </p:nvSpPr>
        <p:spPr>
          <a:xfrm>
            <a:off x="4738917" y="3054998"/>
            <a:ext cx="4165386"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indent="-457200" algn="just">
              <a:buClr>
                <a:schemeClr val="tx1"/>
              </a:buClr>
              <a:buSzPct val="100000"/>
              <a:buFont typeface="Wingdings" panose="05000000000000000000" pitchFamily="2" charset="2"/>
              <a:buChar char="v"/>
            </a:pPr>
            <a:r>
              <a:rPr lang="es-CO" dirty="0">
                <a:solidFill>
                  <a:schemeClr val="tx1"/>
                </a:solidFill>
                <a:latin typeface="Calibri" panose="020F0502020204030204" pitchFamily="34" charset="0"/>
              </a:rPr>
              <a:t>Cuenta Mensual: 4</a:t>
            </a:r>
          </a:p>
          <a:p>
            <a:pPr lvl="0" indent="-457200" algn="just">
              <a:buClr>
                <a:schemeClr val="tx1"/>
              </a:buClr>
              <a:buSzPct val="100000"/>
              <a:buFont typeface="Wingdings" panose="05000000000000000000" pitchFamily="2" charset="2"/>
              <a:buChar char="v"/>
            </a:pPr>
            <a:r>
              <a:rPr lang="es-CO" dirty="0">
                <a:solidFill>
                  <a:schemeClr val="tx1"/>
                </a:solidFill>
                <a:latin typeface="Calibri" panose="020F0502020204030204" pitchFamily="34" charset="0"/>
              </a:rPr>
              <a:t>Deuda Pública SIVICOF: 4 </a:t>
            </a:r>
          </a:p>
          <a:p>
            <a:pPr lvl="0" indent="-457200" algn="just">
              <a:buClr>
                <a:schemeClr val="tx1"/>
              </a:buClr>
              <a:buSzPct val="100000"/>
              <a:buFont typeface="Wingdings" panose="05000000000000000000" pitchFamily="2" charset="2"/>
              <a:buChar char="v"/>
            </a:pPr>
            <a:r>
              <a:rPr lang="es-CO" dirty="0">
                <a:solidFill>
                  <a:schemeClr val="tx1"/>
                </a:solidFill>
                <a:latin typeface="Calibri" panose="020F0502020204030204" pitchFamily="34" charset="0"/>
              </a:rPr>
              <a:t>Cuenta anual: 1 </a:t>
            </a:r>
          </a:p>
          <a:p>
            <a:pPr lvl="0" indent="-457200" algn="just">
              <a:buClr>
                <a:schemeClr val="tx1"/>
              </a:buClr>
              <a:buSzPct val="100000"/>
              <a:buFont typeface="Wingdings" panose="05000000000000000000" pitchFamily="2" charset="2"/>
              <a:buChar char="v"/>
            </a:pPr>
            <a:r>
              <a:rPr lang="es-CO" dirty="0">
                <a:solidFill>
                  <a:schemeClr val="tx1"/>
                </a:solidFill>
                <a:latin typeface="Calibri" panose="020F0502020204030204" pitchFamily="34" charset="0"/>
              </a:rPr>
              <a:t>Seguimiento a requerimientos</a:t>
            </a:r>
          </a:p>
          <a:p>
            <a:pPr lvl="0" indent="-457200" algn="just">
              <a:buClr>
                <a:schemeClr val="tx1"/>
              </a:buClr>
              <a:buSzPct val="100000"/>
              <a:buFont typeface="Wingdings" panose="05000000000000000000" pitchFamily="2" charset="2"/>
              <a:buChar char="v"/>
            </a:pPr>
            <a:r>
              <a:rPr lang="es-CO" dirty="0">
                <a:solidFill>
                  <a:schemeClr val="tx1"/>
                </a:solidFill>
                <a:latin typeface="Calibri" panose="020F0502020204030204" pitchFamily="34" charset="0"/>
              </a:rPr>
              <a:t>Atención  Auditoría Regularidad y demás visitas entes externos.</a:t>
            </a:r>
          </a:p>
          <a:p>
            <a:pPr lvl="0" indent="-457200" algn="just">
              <a:buClr>
                <a:schemeClr val="tx1"/>
              </a:buClr>
              <a:buSzPct val="100000"/>
              <a:buFont typeface="Wingdings" panose="05000000000000000000" pitchFamily="2" charset="2"/>
              <a:buChar char="v"/>
            </a:pPr>
            <a:r>
              <a:rPr lang="es-CO" dirty="0">
                <a:solidFill>
                  <a:schemeClr val="tx1"/>
                </a:solidFill>
                <a:latin typeface="Calibri" panose="020F0502020204030204" pitchFamily="34" charset="0"/>
              </a:rPr>
              <a:t>Seguimiento-sistematización Plan Mejoramiento Institucional-PMI (Externos).</a:t>
            </a:r>
          </a:p>
        </p:txBody>
      </p:sp>
      <p:sp>
        <p:nvSpPr>
          <p:cNvPr id="28" name="Rectangle 19">
            <a:extLst>
              <a:ext uri="{FF2B5EF4-FFF2-40B4-BE49-F238E27FC236}">
                <a16:creationId xmlns:a16="http://schemas.microsoft.com/office/drawing/2014/main" id="{06CE86D6-6074-711B-0391-AAE87B107527}"/>
              </a:ext>
            </a:extLst>
          </p:cNvPr>
          <p:cNvSpPr/>
          <p:nvPr/>
        </p:nvSpPr>
        <p:spPr>
          <a:xfrm>
            <a:off x="4846880" y="2096220"/>
            <a:ext cx="3826603" cy="83099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indent="-457200" algn="just">
              <a:buClr>
                <a:schemeClr val="tx1"/>
              </a:buClr>
              <a:buSzPct val="100000"/>
              <a:buFont typeface="Wingdings" panose="05000000000000000000" pitchFamily="2" charset="2"/>
              <a:buChar char="v"/>
            </a:pPr>
            <a:r>
              <a:rPr lang="es-CO" sz="1600" dirty="0">
                <a:solidFill>
                  <a:schemeClr val="tx1"/>
                </a:solidFill>
                <a:latin typeface="Calibri"/>
                <a:cs typeface="Calibri"/>
              </a:rPr>
              <a:t>Auditoría, acompañamiento y asesoría procesos durante el periodo evaluado y 1er seguimiento PAAC y sistemas riesgos.</a:t>
            </a:r>
            <a:endParaRPr lang="es-CO" sz="1600" dirty="0">
              <a:solidFill>
                <a:schemeClr val="tx1"/>
              </a:solidFill>
              <a:latin typeface="Calibri" panose="020F0502020204030204" pitchFamily="34" charset="0"/>
            </a:endParaRPr>
          </a:p>
        </p:txBody>
      </p:sp>
      <p:sp>
        <p:nvSpPr>
          <p:cNvPr id="29" name="Rectangle 19">
            <a:extLst>
              <a:ext uri="{FF2B5EF4-FFF2-40B4-BE49-F238E27FC236}">
                <a16:creationId xmlns:a16="http://schemas.microsoft.com/office/drawing/2014/main" id="{BD98861B-2B19-8D9A-BB6B-3746775EF1C4}"/>
              </a:ext>
            </a:extLst>
          </p:cNvPr>
          <p:cNvSpPr/>
          <p:nvPr/>
        </p:nvSpPr>
        <p:spPr>
          <a:xfrm>
            <a:off x="4870084" y="664344"/>
            <a:ext cx="3479722"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indent="-457200" algn="just">
              <a:buClr>
                <a:schemeClr val="tx1"/>
              </a:buClr>
              <a:buSzPct val="100000"/>
              <a:buFont typeface="Wingdings" panose="05000000000000000000" pitchFamily="2" charset="2"/>
              <a:buChar char="v"/>
            </a:pPr>
            <a:r>
              <a:rPr lang="es-CO" sz="1600" dirty="0">
                <a:solidFill>
                  <a:schemeClr val="tx1"/>
                </a:solidFill>
                <a:latin typeface="Calibri" panose="020F0502020204030204" pitchFamily="34" charset="0"/>
              </a:rPr>
              <a:t>Comité CICCI: 2</a:t>
            </a:r>
          </a:p>
          <a:p>
            <a:pPr lvl="0" indent="-457200" algn="just">
              <a:buClr>
                <a:schemeClr val="tx1"/>
              </a:buClr>
              <a:buSzPct val="100000"/>
              <a:buFont typeface="Wingdings" panose="05000000000000000000" pitchFamily="2" charset="2"/>
              <a:buChar char="v"/>
            </a:pPr>
            <a:r>
              <a:rPr lang="es-CO" sz="1600" dirty="0">
                <a:solidFill>
                  <a:schemeClr val="tx1"/>
                </a:solidFill>
                <a:latin typeface="Calibri" panose="020F0502020204030204" pitchFamily="34" charset="0"/>
              </a:rPr>
              <a:t>Comité Distrital de Auditoría 2</a:t>
            </a:r>
          </a:p>
          <a:p>
            <a:pPr lvl="0" indent="-457200" algn="just">
              <a:buClr>
                <a:schemeClr val="tx1"/>
              </a:buClr>
              <a:buSzPct val="100000"/>
              <a:buFont typeface="Wingdings" panose="05000000000000000000" pitchFamily="2" charset="2"/>
              <a:buChar char="v"/>
            </a:pPr>
            <a:r>
              <a:rPr lang="es-CO" sz="1600" dirty="0">
                <a:solidFill>
                  <a:schemeClr val="tx1"/>
                </a:solidFill>
                <a:effectLst/>
                <a:latin typeface="Calibri" panose="020F0502020204030204" pitchFamily="34" charset="0"/>
                <a:ea typeface="Arial" panose="020B0604020202020204" pitchFamily="34" charset="0"/>
              </a:rPr>
              <a:t>Jornadas de Planeación IDRD </a:t>
            </a:r>
            <a:r>
              <a:rPr lang="es-CO" sz="1600" dirty="0">
                <a:solidFill>
                  <a:schemeClr val="tx1"/>
                </a:solidFill>
                <a:latin typeface="Calibri" panose="020F0502020204030204" pitchFamily="34" charset="0"/>
                <a:ea typeface="Arial" panose="020B0604020202020204" pitchFamily="34" charset="0"/>
              </a:rPr>
              <a:t>1</a:t>
            </a:r>
            <a:endParaRPr lang="es-CO" sz="1600" dirty="0">
              <a:solidFill>
                <a:schemeClr val="tx1"/>
              </a:solidFill>
              <a:latin typeface="Calibri" panose="020F0502020204030204" pitchFamily="34" charset="0"/>
            </a:endParaRPr>
          </a:p>
        </p:txBody>
      </p:sp>
      <p:sp>
        <p:nvSpPr>
          <p:cNvPr id="30" name="Rectangle 19">
            <a:extLst>
              <a:ext uri="{FF2B5EF4-FFF2-40B4-BE49-F238E27FC236}">
                <a16:creationId xmlns:a16="http://schemas.microsoft.com/office/drawing/2014/main" id="{8D0DCAE3-EE9E-2B24-0D26-DBB6D05D6C62}"/>
              </a:ext>
            </a:extLst>
          </p:cNvPr>
          <p:cNvSpPr/>
          <p:nvPr/>
        </p:nvSpPr>
        <p:spPr>
          <a:xfrm>
            <a:off x="4846880" y="1592159"/>
            <a:ext cx="3826603"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indent="-457200" algn="just">
              <a:buClr>
                <a:schemeClr val="tx1"/>
              </a:buClr>
              <a:buSzPct val="100000"/>
              <a:buFont typeface="Wingdings" panose="05000000000000000000" pitchFamily="2" charset="2"/>
              <a:buChar char="v"/>
            </a:pPr>
            <a:r>
              <a:rPr lang="es-CO" sz="1600" dirty="0">
                <a:solidFill>
                  <a:schemeClr val="tx1"/>
                </a:solidFill>
                <a:latin typeface="Calibri" panose="020F0502020204030204" pitchFamily="34" charset="0"/>
              </a:rPr>
              <a:t>Comités, capacitación, Plan Operativo</a:t>
            </a:r>
          </a:p>
        </p:txBody>
      </p:sp>
      <p:sp>
        <p:nvSpPr>
          <p:cNvPr id="6" name="Rectángulo 5">
            <a:extLst>
              <a:ext uri="{FF2B5EF4-FFF2-40B4-BE49-F238E27FC236}">
                <a16:creationId xmlns:a16="http://schemas.microsoft.com/office/drawing/2014/main" id="{B762C890-D531-1F20-2613-DA5B5555C73B}"/>
              </a:ext>
            </a:extLst>
          </p:cNvPr>
          <p:cNvSpPr/>
          <p:nvPr/>
        </p:nvSpPr>
        <p:spPr>
          <a:xfrm>
            <a:off x="1639861" y="5848692"/>
            <a:ext cx="3100814" cy="824178"/>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40" tIns="45720" rIns="91440" bIns="45720" rtlCol="0" anchor="ctr"/>
          <a:lstStyle/>
          <a:p>
            <a:pPr algn="ctr"/>
            <a:r>
              <a:rPr lang="es-CO" dirty="0">
                <a:solidFill>
                  <a:schemeClr val="tx1"/>
                </a:solidFill>
                <a:cs typeface="Calibri"/>
              </a:rPr>
              <a:t>Atención requerimientos</a:t>
            </a:r>
          </a:p>
          <a:p>
            <a:pPr algn="ctr"/>
            <a:r>
              <a:rPr lang="es-CO" dirty="0">
                <a:solidFill>
                  <a:schemeClr val="tx1"/>
                </a:solidFill>
                <a:cs typeface="Calibri"/>
              </a:rPr>
              <a:t>No. Solicitudes 177</a:t>
            </a:r>
            <a:endParaRPr lang="es-CO" b="1" dirty="0">
              <a:solidFill>
                <a:schemeClr val="tx1"/>
              </a:solidFill>
              <a:cs typeface="Calibri" panose="020F0502020204030204" pitchFamily="34" charset="0"/>
            </a:endParaRPr>
          </a:p>
          <a:p>
            <a:pPr algn="ctr"/>
            <a:r>
              <a:rPr lang="es-CO" dirty="0" err="1">
                <a:solidFill>
                  <a:schemeClr val="tx1"/>
                </a:solidFill>
                <a:cs typeface="Calibri"/>
              </a:rPr>
              <a:t>Rta</a:t>
            </a:r>
            <a:r>
              <a:rPr lang="es-CO" dirty="0">
                <a:solidFill>
                  <a:schemeClr val="tx1"/>
                </a:solidFill>
                <a:cs typeface="Calibri"/>
              </a:rPr>
              <a:t>. Extemporáneas 34 </a:t>
            </a:r>
            <a:r>
              <a:rPr lang="es-CO" b="1" dirty="0">
                <a:solidFill>
                  <a:schemeClr val="tx1"/>
                </a:solidFill>
                <a:cs typeface="Calibri"/>
              </a:rPr>
              <a:t>(19%)</a:t>
            </a:r>
            <a:endParaRPr lang="es-CO" b="1" dirty="0">
              <a:solidFill>
                <a:schemeClr val="tx1"/>
              </a:solidFill>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2" name="Rectángulo 11">
            <a:extLst>
              <a:ext uri="{FF2B5EF4-FFF2-40B4-BE49-F238E27FC236}">
                <a16:creationId xmlns:a16="http://schemas.microsoft.com/office/drawing/2014/main" id="{DBF2CA42-8385-4F58-8513-0AFCA3D1D8F5}"/>
              </a:ext>
            </a:extLst>
          </p:cNvPr>
          <p:cNvSpPr/>
          <p:nvPr/>
        </p:nvSpPr>
        <p:spPr>
          <a:xfrm>
            <a:off x="349888" y="655916"/>
            <a:ext cx="1670247" cy="509353"/>
          </a:xfrm>
          <a:prstGeom prst="rect">
            <a:avLst/>
          </a:prstGeom>
          <a:noFill/>
          <a:ln w="3810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dirty="0">
                <a:solidFill>
                  <a:schemeClr val="tx1"/>
                </a:solidFill>
                <a:effectLst>
                  <a:outerShdw blurRad="38100" dist="38100" dir="2700000" algn="tl">
                    <a:srgbClr val="000000">
                      <a:alpha val="43137"/>
                    </a:srgbClr>
                  </a:outerShdw>
                </a:effectLst>
                <a:latin typeface="Calibri" panose="020F0502020204030204" pitchFamily="34" charset="0"/>
              </a:rPr>
              <a:t>Informes de Ley</a:t>
            </a:r>
          </a:p>
        </p:txBody>
      </p:sp>
      <p:graphicFrame>
        <p:nvGraphicFramePr>
          <p:cNvPr id="3" name="Tabla 3">
            <a:extLst>
              <a:ext uri="{FF2B5EF4-FFF2-40B4-BE49-F238E27FC236}">
                <a16:creationId xmlns:a16="http://schemas.microsoft.com/office/drawing/2014/main" id="{9C91A504-D0A3-4AD9-A82A-144D513A9093}"/>
              </a:ext>
            </a:extLst>
          </p:cNvPr>
          <p:cNvGraphicFramePr>
            <a:graphicFrameLocks noGrp="1"/>
          </p:cNvGraphicFramePr>
          <p:nvPr>
            <p:extLst>
              <p:ext uri="{D42A27DB-BD31-4B8C-83A1-F6EECF244321}">
                <p14:modId xmlns:p14="http://schemas.microsoft.com/office/powerpoint/2010/main" val="3751196599"/>
              </p:ext>
            </p:extLst>
          </p:nvPr>
        </p:nvGraphicFramePr>
        <p:xfrm>
          <a:off x="268229" y="2160267"/>
          <a:ext cx="8325355" cy="3611880"/>
        </p:xfrm>
        <a:graphic>
          <a:graphicData uri="http://schemas.openxmlformats.org/drawingml/2006/table">
            <a:tbl>
              <a:tblPr firstRow="1" bandRow="1">
                <a:tableStyleId>{1F8FEEE7-6C86-408D-9B0D-B8F2A133928B}</a:tableStyleId>
              </a:tblPr>
              <a:tblGrid>
                <a:gridCol w="1614261">
                  <a:extLst>
                    <a:ext uri="{9D8B030D-6E8A-4147-A177-3AD203B41FA5}">
                      <a16:colId xmlns:a16="http://schemas.microsoft.com/office/drawing/2014/main" val="249007333"/>
                    </a:ext>
                  </a:extLst>
                </a:gridCol>
                <a:gridCol w="6711094">
                  <a:extLst>
                    <a:ext uri="{9D8B030D-6E8A-4147-A177-3AD203B41FA5}">
                      <a16:colId xmlns:a16="http://schemas.microsoft.com/office/drawing/2014/main" val="1022508118"/>
                    </a:ext>
                  </a:extLst>
                </a:gridCol>
              </a:tblGrid>
              <a:tr h="222696">
                <a:tc>
                  <a:txBody>
                    <a:bodyPr/>
                    <a:lstStyle/>
                    <a:p>
                      <a:pPr algn="ctr"/>
                      <a:r>
                        <a:rPr lang="es-CO" sz="1150" b="1" dirty="0">
                          <a:latin typeface="+mn-lt"/>
                        </a:rPr>
                        <a:t>Informe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tx2"/>
                    </a:solidFill>
                  </a:tcPr>
                </a:tc>
                <a:tc>
                  <a:txBody>
                    <a:bodyPr/>
                    <a:lstStyle/>
                    <a:p>
                      <a:pPr marL="0" indent="0" algn="ctr">
                        <a:buFont typeface="Arial" panose="020B0604020202020204" pitchFamily="34" charset="0"/>
                        <a:buNone/>
                      </a:pPr>
                      <a:r>
                        <a:rPr lang="es-CO" sz="1150" b="1" dirty="0">
                          <a:latin typeface="+mn-lt"/>
                        </a:rPr>
                        <a:t>Algunos aspectos por mejorar</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tx2"/>
                    </a:solidFill>
                  </a:tcPr>
                </a:tc>
                <a:extLst>
                  <a:ext uri="{0D108BD9-81ED-4DB2-BD59-A6C34878D82A}">
                    <a16:rowId xmlns:a16="http://schemas.microsoft.com/office/drawing/2014/main" val="1301231273"/>
                  </a:ext>
                </a:extLst>
              </a:tr>
              <a:tr h="619322">
                <a:tc>
                  <a:txBody>
                    <a:bodyPr/>
                    <a:lstStyle/>
                    <a:p>
                      <a:pPr algn="ctr"/>
                      <a:r>
                        <a:rPr lang="es-CO" sz="1150" dirty="0">
                          <a:latin typeface="+mn-lt"/>
                        </a:rPr>
                        <a:t>Austeridad en el Gasto</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85750" indent="-285750" algn="just">
                        <a:buFont typeface="Arial" panose="020B0604020202020204" pitchFamily="34" charset="0"/>
                        <a:buChar char="•"/>
                      </a:pPr>
                      <a:r>
                        <a:rPr lang="es-ES" sz="1150" b="0" i="0" u="none" strike="noStrike" cap="none" dirty="0">
                          <a:solidFill>
                            <a:srgbClr val="000000"/>
                          </a:solidFill>
                          <a:latin typeface="+mn-lt"/>
                          <a:cs typeface="Arial"/>
                          <a:sym typeface="Arial"/>
                        </a:rPr>
                        <a:t>Asegurar la transmisión del conocimiento de las capacitaciones recibidas por parte del IDRD.  </a:t>
                      </a: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 sz="1150" b="0" i="0" u="none" strike="noStrike" cap="none" dirty="0">
                          <a:solidFill>
                            <a:srgbClr val="000000"/>
                          </a:solidFill>
                          <a:latin typeface="+mn-lt"/>
                          <a:cs typeface="Arial"/>
                          <a:sym typeface="Arial"/>
                        </a:rPr>
                        <a:t>Metas cuantificables de ahorro de energía eléctrica y agua en los parques administrados por el IDRD.</a:t>
                      </a:r>
                    </a:p>
                    <a:p>
                      <a:pPr marL="285750" indent="-285750" algn="just">
                        <a:buFont typeface="Arial" panose="020B0604020202020204" pitchFamily="34" charset="0"/>
                        <a:buChar char="•"/>
                      </a:pPr>
                      <a:r>
                        <a:rPr lang="es-ES" sz="1150" b="0" i="0" u="none" strike="noStrike" noProof="0" dirty="0">
                          <a:latin typeface="+mn-lt"/>
                        </a:rPr>
                        <a:t>Asegurar la emisión de un acto administrativo que delegue la autorización para la movilización de los vehículos del IDRD fuera del perímetro del Distrito Capital</a:t>
                      </a:r>
                      <a:r>
                        <a:rPr lang="es-ES" sz="1150" dirty="0">
                          <a:solidFill>
                            <a:schemeClr val="tx1"/>
                          </a:solidFill>
                          <a:latin typeface="+mn-lt"/>
                        </a:rPr>
                        <a:t>.</a:t>
                      </a:r>
                      <a:endParaRPr lang="es-CO" sz="1150" dirty="0">
                        <a:solidFill>
                          <a:schemeClr val="tx1"/>
                        </a:solidFill>
                        <a:latin typeface="+mn-lt"/>
                      </a:endParaRPr>
                    </a:p>
                    <a:p>
                      <a:pPr marL="285750" lvl="0" indent="-285750" algn="just">
                        <a:buFont typeface="Arial" panose="020B0604020202020204" pitchFamily="34" charset="0"/>
                        <a:buChar char="•"/>
                      </a:pPr>
                      <a:r>
                        <a:rPr lang="es-ES" sz="1150" b="0" i="0" u="none" strike="noStrike" noProof="0" dirty="0">
                          <a:latin typeface="+mn-lt"/>
                        </a:rPr>
                        <a:t>Revisar Resolución No. 168 del 16 de febrero de 2023 mediante el cual se reglamente el uso de telefonía celular en consonancia con el Decreto 492 de 2019.</a:t>
                      </a:r>
                      <a:endParaRPr lang="es-ES" sz="1150" dirty="0">
                        <a:latin typeface="+mn-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7571816"/>
                  </a:ext>
                </a:extLst>
              </a:tr>
              <a:tr h="211701">
                <a:tc>
                  <a:txBody>
                    <a:bodyPr/>
                    <a:lstStyle/>
                    <a:p>
                      <a:pPr algn="ctr"/>
                      <a:r>
                        <a:rPr lang="es-CO" sz="1150">
                          <a:latin typeface="+mn-lt"/>
                        </a:rPr>
                        <a:t>Control Interno Contable</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85750" indent="-285750" algn="just">
                        <a:buFont typeface="Arial" panose="020B0604020202020204" pitchFamily="34" charset="0"/>
                        <a:buChar char="•"/>
                      </a:pPr>
                      <a:r>
                        <a:rPr lang="es-ES" sz="1150" b="0" i="0" u="none" strike="noStrike" noProof="0" dirty="0">
                          <a:latin typeface="+mn-lt"/>
                        </a:rPr>
                        <a:t>Se reportaron hallazgos en la auditoría de Regularidad realizada por la Contraloría de Bogotá.</a:t>
                      </a:r>
                      <a:endParaRPr lang="es-ES" sz="1150" dirty="0">
                        <a:solidFill>
                          <a:srgbClr val="FF0000"/>
                        </a:solidFill>
                        <a:latin typeface="+mn-lt"/>
                      </a:endParaRPr>
                    </a:p>
                    <a:p>
                      <a:pPr marL="285750" lvl="0" indent="-285750" algn="just">
                        <a:buFont typeface="Arial" panose="020B0604020202020204" pitchFamily="34" charset="0"/>
                        <a:buChar char="•"/>
                      </a:pPr>
                      <a:r>
                        <a:rPr lang="es" sz="1150" b="0" i="0" u="none" strike="noStrike" noProof="0" dirty="0">
                          <a:latin typeface="+mn-lt"/>
                        </a:rPr>
                        <a:t>En relación con la rendición de cuentas, los estados financieros publicados en la página WEB con corte a diciembre 31 de 2021, no contienen las respectivas revelaciones.</a:t>
                      </a:r>
                      <a:endParaRPr lang="es-ES" sz="1150" dirty="0">
                        <a:solidFill>
                          <a:srgbClr val="FF0000"/>
                        </a:solidFill>
                        <a:latin typeface="+mn-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30532448"/>
                  </a:ext>
                </a:extLst>
              </a:tr>
              <a:tr h="0">
                <a:tc>
                  <a:txBody>
                    <a:bodyPr/>
                    <a:lstStyle/>
                    <a:p>
                      <a:pPr algn="ctr"/>
                      <a:r>
                        <a:rPr lang="es-CO" sz="1150" dirty="0">
                          <a:latin typeface="+mn-lt"/>
                        </a:rPr>
                        <a:t>SIPROJ Web</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s-CO" sz="1150" dirty="0">
                          <a:solidFill>
                            <a:schemeClr val="tx1"/>
                          </a:solidFill>
                          <a:latin typeface="+mn-lt"/>
                        </a:rPr>
                        <a:t>Verificar la inclusión del riesgo sobre el </a:t>
                      </a:r>
                      <a:r>
                        <a:rPr lang="es-ES" sz="1150" dirty="0">
                          <a:solidFill>
                            <a:schemeClr val="tx1"/>
                          </a:solidFill>
                          <a:latin typeface="+mn-lt"/>
                        </a:rPr>
                        <a:t>envío a la Secretaria Jurídica Distrital del informe SIPROJ WEB, en el Mapa de Riesgo del Proceso</a:t>
                      </a:r>
                      <a:endParaRPr lang="es-CO" sz="1150" dirty="0">
                        <a:solidFill>
                          <a:schemeClr val="tx1"/>
                        </a:solidFill>
                        <a:latin typeface="+mn-lt"/>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4552035"/>
                  </a:ext>
                </a:extLst>
              </a:tr>
              <a:tr h="774290">
                <a:tc>
                  <a:txBody>
                    <a:bodyPr/>
                    <a:lstStyle/>
                    <a:p>
                      <a:pPr lvl="0" algn="ctr">
                        <a:buNone/>
                      </a:pPr>
                      <a:r>
                        <a:rPr lang="es-CO" sz="1150" b="0" i="0" u="none" strike="noStrike" noProof="0">
                          <a:solidFill>
                            <a:srgbClr val="000000"/>
                          </a:solidFill>
                          <a:latin typeface="+mn-lt"/>
                        </a:rPr>
                        <a:t>       PQRDS</a:t>
                      </a:r>
                      <a:endParaRPr lang="es-ES" sz="1150">
                        <a:latin typeface="+mn-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indent="0" algn="just">
                        <a:lnSpc>
                          <a:spcPct val="100000"/>
                        </a:lnSpc>
                        <a:spcBef>
                          <a:spcPts val="0"/>
                        </a:spcBef>
                        <a:spcAft>
                          <a:spcPts val="0"/>
                        </a:spcAft>
                        <a:buClr>
                          <a:srgbClr val="000000"/>
                        </a:buClr>
                        <a:buFont typeface="Arial,Sans-Serif"/>
                        <a:buChar char="•"/>
                      </a:pPr>
                      <a:r>
                        <a:rPr lang="es-CO" sz="1150" b="0" i="0" u="none" strike="noStrike" noProof="0" dirty="0">
                          <a:solidFill>
                            <a:srgbClr val="000000"/>
                          </a:solidFill>
                          <a:latin typeface="+mn-lt"/>
                        </a:rPr>
                        <a:t> Verificar por parte de los procesos que tienen un número significativo de respuestas extemporáneas, en que parte de la gestión se generan los cuellos de botella</a:t>
                      </a:r>
                      <a:endParaRPr lang="en-US" sz="1150" b="0" i="0" u="none" strike="noStrike" noProof="0" dirty="0">
                        <a:solidFill>
                          <a:srgbClr val="000000"/>
                        </a:solidFill>
                        <a:latin typeface="+mn-lt"/>
                      </a:endParaRPr>
                    </a:p>
                    <a:p>
                      <a:pPr marL="0" lvl="0" indent="0" algn="just">
                        <a:lnSpc>
                          <a:spcPct val="100000"/>
                        </a:lnSpc>
                        <a:spcBef>
                          <a:spcPts val="0"/>
                        </a:spcBef>
                        <a:spcAft>
                          <a:spcPts val="0"/>
                        </a:spcAft>
                        <a:buClr>
                          <a:srgbClr val="000000"/>
                        </a:buClr>
                        <a:buFont typeface="Arial,Sans-Serif"/>
                        <a:buChar char="•"/>
                      </a:pPr>
                      <a:r>
                        <a:rPr lang="es-CO" sz="1150" b="0" i="0" u="none" strike="noStrike" noProof="0" dirty="0">
                          <a:solidFill>
                            <a:srgbClr val="000000"/>
                          </a:solidFill>
                          <a:latin typeface="+mn-lt"/>
                        </a:rPr>
                        <a:t> Validar con los procesos responsables, los temas por los cuales se han presentado las acciones de tutela (Derecho de Petición) en contra del Instituto, con el objetivo de establecer medidas para disminuir la posibilidad de que se presenten nuevas tutelas por las situaciones similares.</a:t>
                      </a:r>
                      <a:endParaRPr lang="es-ES" sz="1150" dirty="0">
                        <a:latin typeface="+mn-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47362936"/>
                  </a:ext>
                </a:extLst>
              </a:tr>
            </a:tbl>
          </a:graphicData>
        </a:graphic>
      </p:graphicFrame>
      <p:sp>
        <p:nvSpPr>
          <p:cNvPr id="4" name="CuadroTexto 3">
            <a:extLst>
              <a:ext uri="{FF2B5EF4-FFF2-40B4-BE49-F238E27FC236}">
                <a16:creationId xmlns:a16="http://schemas.microsoft.com/office/drawing/2014/main" id="{E334A92D-84B1-8268-95E3-1E82F513EF19}"/>
              </a:ext>
            </a:extLst>
          </p:cNvPr>
          <p:cNvSpPr txBox="1"/>
          <p:nvPr/>
        </p:nvSpPr>
        <p:spPr>
          <a:xfrm>
            <a:off x="1258421" y="1492247"/>
            <a:ext cx="7397307" cy="307777"/>
          </a:xfrm>
          <a:prstGeom prst="rect">
            <a:avLst/>
          </a:prstGeom>
          <a:noFill/>
        </p:spPr>
        <p:txBody>
          <a:bodyPr wrap="square">
            <a:spAutoFit/>
          </a:bodyPr>
          <a:lstStyle/>
          <a:p>
            <a:r>
              <a:rPr lang="es-CO" dirty="0">
                <a:solidFill>
                  <a:schemeClr val="accent1">
                    <a:lumMod val="75000"/>
                  </a:schemeClr>
                </a:solidFill>
              </a:rPr>
              <a:t>https://www.idrd.gov.co/transparencia-acceso-informacion-publica/oficina-de-control-interno</a:t>
            </a:r>
          </a:p>
        </p:txBody>
      </p:sp>
    </p:spTree>
    <p:extLst>
      <p:ext uri="{BB962C8B-B14F-4D97-AF65-F5344CB8AC3E}">
        <p14:creationId xmlns:p14="http://schemas.microsoft.com/office/powerpoint/2010/main" val="23409115"/>
      </p:ext>
    </p:extLst>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3858</Words>
  <Application>Microsoft Office PowerPoint</Application>
  <PresentationFormat>Presentación en pantalla (4:3)</PresentationFormat>
  <Paragraphs>382</Paragraphs>
  <Slides>18</Slides>
  <Notes>16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Century Gothic</vt:lpstr>
      <vt:lpstr>Open Sans</vt:lpstr>
      <vt:lpstr>Montserrat</vt:lpstr>
      <vt:lpstr>Arial,Sans-Serif</vt:lpstr>
      <vt:lpstr>Wingdings</vt:lpstr>
      <vt:lpstr>Calibri</vt:lpstr>
      <vt:lpstr>Noto Sans Symbols</vt:lpstr>
      <vt:lpstr>Arial</vt:lpstr>
      <vt:lpstr>Tema de Office</vt:lpstr>
      <vt:lpstr>Comité Institucional de Coordinación de Control Interno No.2  Mayo 31 de 2023</vt:lpstr>
      <vt:lpstr>ORDEN DEL DÍA</vt:lpstr>
      <vt:lpstr>2. Aprobación PAA V2 2023</vt:lpstr>
      <vt:lpstr>2. Aprobación PAA V2 2023</vt:lpstr>
      <vt:lpstr>Presentación de PowerPoint</vt:lpstr>
      <vt:lpstr>Presentación de PowerPoint</vt:lpstr>
      <vt:lpstr>3. Avance PAA-V1 30 de abril de 2023</vt:lpstr>
      <vt:lpstr>Avance por Roles abril de 2023 </vt:lpstr>
      <vt:lpstr>Presentación de PowerPoint</vt:lpstr>
      <vt:lpstr>Avance Plan de Mejoramiento Contraloría de Bogotá </vt:lpstr>
      <vt:lpstr>Presentación de PowerPoint</vt:lpstr>
      <vt:lpstr>Avance Plan Veeduría Distrital:</vt:lpstr>
      <vt:lpstr>Avance Plan Archivo:</vt:lpstr>
      <vt:lpstr>Plan de Mejoramiento Interno. corte 30 de abril de 2023 </vt:lpstr>
      <vt:lpstr>4. Presentación estado Sistema de Control Interno–SCI 31 de diciembre de 2022  </vt:lpstr>
      <vt:lpstr>Presentación de PowerPoint</vt:lpstr>
      <vt:lpstr>Presentación de PowerPoint</vt:lpstr>
      <vt:lpstr>6.Proposiciones y varios: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Institucional de Coordinación de Control Interno No.1  Enero 25 de 2022</dc:title>
  <dc:creator>Gloria Rocio Hernandez Duarte</dc:creator>
  <cp:lastModifiedBy>Ruby Stella Moreno Agaton</cp:lastModifiedBy>
  <cp:revision>18</cp:revision>
  <dcterms:created xsi:type="dcterms:W3CDTF">2020-01-07T20:33:32Z</dcterms:created>
  <dcterms:modified xsi:type="dcterms:W3CDTF">2023-06-09T21:51:43Z</dcterms:modified>
</cp:coreProperties>
</file>